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handoutMasterIdLst>
    <p:handoutMasterId r:id="rId14"/>
  </p:handoutMasterIdLst>
  <p:sldIdLst>
    <p:sldId id="256" r:id="rId2"/>
    <p:sldId id="272" r:id="rId3"/>
    <p:sldId id="257" r:id="rId4"/>
    <p:sldId id="261" r:id="rId5"/>
    <p:sldId id="264" r:id="rId6"/>
    <p:sldId id="265" r:id="rId7"/>
    <p:sldId id="258" r:id="rId8"/>
    <p:sldId id="273" r:id="rId9"/>
    <p:sldId id="263" r:id="rId10"/>
    <p:sldId id="276" r:id="rId11"/>
    <p:sldId id="274" r:id="rId12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>
            <a:extLst>
              <a:ext uri="{FF2B5EF4-FFF2-40B4-BE49-F238E27FC236}">
                <a16:creationId xmlns:a16="http://schemas.microsoft.com/office/drawing/2014/main" id="{EB54FEF3-F21C-4E00-0377-976971CD4F2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67A1B0B5-C20D-B49C-09E9-A039AD3C013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2191747-C416-921E-6E60-7DCFA3869B6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B30D7FA3-67CA-6D26-553B-89C63864F7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5478AF-8106-4C77-8508-DEF1AAD24C88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813327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F528F-B3A4-4773-B27C-EAA9C06D8CC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2134516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3EE4-D525-4964-896B-B42F22E91151}" type="datetimeFigureOut">
              <a:rPr lang="de-DE" smtClean="0"/>
              <a:t>06.02.2023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0AF8-16AB-43EF-A6DB-5FF9C353B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61082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3EE4-D525-4964-896B-B42F22E91151}" type="datetimeFigureOut">
              <a:rPr lang="de-DE" smtClean="0"/>
              <a:t>06.02.2023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0AF8-16AB-43EF-A6DB-5FF9C353B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283897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3EE4-D525-4964-896B-B42F22E91151}" type="datetimeFigureOut">
              <a:rPr lang="de-DE" smtClean="0"/>
              <a:t>06.02.2023</a:t>
            </a:fld>
            <a:endParaRPr lang="de-DE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0AF8-16AB-43EF-A6DB-5FF9C353B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3421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3EE4-D525-4964-896B-B42F22E91151}" type="datetimeFigureOut">
              <a:rPr lang="de-DE" smtClean="0"/>
              <a:t>06.02.2023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0AF8-16AB-43EF-A6DB-5FF9C353B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0720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3EE4-D525-4964-896B-B42F22E91151}" type="datetimeFigureOut">
              <a:rPr lang="de-DE" smtClean="0"/>
              <a:t>06.02.2023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0AF8-16AB-43EF-A6DB-5FF9C353B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22742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3EE4-D525-4964-896B-B42F22E91151}" type="datetimeFigureOut">
              <a:rPr lang="de-DE" smtClean="0"/>
              <a:t>06.02.2023</a:t>
            </a:fld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0AF8-16AB-43EF-A6DB-5FF9C353B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3881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3EE4-D525-4964-896B-B42F22E91151}" type="datetimeFigureOut">
              <a:rPr lang="de-DE" smtClean="0"/>
              <a:t>06.02.2023</a:t>
            </a:fld>
            <a:endParaRPr lang="de-DE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0AF8-16AB-43EF-A6DB-5FF9C353B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867316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3EE4-D525-4964-896B-B42F22E91151}" type="datetimeFigureOut">
              <a:rPr lang="de-DE" smtClean="0"/>
              <a:t>06.02.2023</a:t>
            </a:fld>
            <a:endParaRPr lang="de-DE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0AF8-16AB-43EF-A6DB-5FF9C353B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6123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3EE4-D525-4964-896B-B42F22E91151}" type="datetimeFigureOut">
              <a:rPr lang="de-DE" smtClean="0"/>
              <a:t>06.02.2023</a:t>
            </a:fld>
            <a:endParaRPr lang="de-DE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0AF8-16AB-43EF-A6DB-5FF9C353B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72478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3EE4-D525-4964-896B-B42F22E91151}" type="datetimeFigureOut">
              <a:rPr lang="de-DE" smtClean="0"/>
              <a:t>06.02.2023</a:t>
            </a:fld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0AF8-16AB-43EF-A6DB-5FF9C353B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06308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dirty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E3EE4-D525-4964-896B-B42F22E91151}" type="datetimeFigureOut">
              <a:rPr lang="de-DE" smtClean="0"/>
              <a:t>06.02.2023</a:t>
            </a:fld>
            <a:endParaRPr lang="de-DE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8D0AF8-16AB-43EF-A6DB-5FF9C353B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27394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ABE3EE4-D525-4964-896B-B42F22E91151}" type="datetimeFigureOut">
              <a:rPr lang="de-DE" smtClean="0"/>
              <a:t>06.02.2023</a:t>
            </a:fld>
            <a:endParaRPr lang="de-D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FC8D0AF8-16AB-43EF-A6DB-5FF9C353B103}" type="slidenum">
              <a:rPr lang="de-DE" smtClean="0"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755778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3" Type="http://schemas.openxmlformats.org/officeDocument/2006/relationships/slide" Target="slide6.xml"/><Relationship Id="rId7" Type="http://schemas.openxmlformats.org/officeDocument/2006/relationships/slide" Target="slide4.xm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5" Type="http://schemas.openxmlformats.org/officeDocument/2006/relationships/slide" Target="slide8.xml"/><Relationship Id="rId4" Type="http://schemas.openxmlformats.org/officeDocument/2006/relationships/slide" Target="slide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3" Type="http://schemas.openxmlformats.org/officeDocument/2006/relationships/slide" Target="slide7.xml"/><Relationship Id="rId7" Type="http://schemas.openxmlformats.org/officeDocument/2006/relationships/slide" Target="slide9.xml"/><Relationship Id="rId2" Type="http://schemas.openxmlformats.org/officeDocument/2006/relationships/slide" Target="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slide" Target="slide5.xml"/><Relationship Id="rId4" Type="http://schemas.openxmlformats.org/officeDocument/2006/relationships/slide" Target="slide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182B773-4CC9-4952-A7A0-E267932C5F8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52131"/>
            <a:ext cx="9144000" cy="2387600"/>
          </a:xfrm>
        </p:spPr>
        <p:txBody>
          <a:bodyPr/>
          <a:lstStyle/>
          <a:p>
            <a:r>
              <a:rPr lang="de-DE" dirty="0"/>
              <a:t>Herzlich Willkommen</a:t>
            </a:r>
          </a:p>
        </p:txBody>
      </p:sp>
    </p:spTree>
    <p:extLst>
      <p:ext uri="{BB962C8B-B14F-4D97-AF65-F5344CB8AC3E}">
        <p14:creationId xmlns:p14="http://schemas.microsoft.com/office/powerpoint/2010/main" val="2785722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F54C8F62-B7E8-ADBD-4C8A-728E2471DD18}"/>
              </a:ext>
            </a:extLst>
          </p:cNvPr>
          <p:cNvGrpSpPr/>
          <p:nvPr/>
        </p:nvGrpSpPr>
        <p:grpSpPr>
          <a:xfrm>
            <a:off x="1291631" y="2938388"/>
            <a:ext cx="1867392" cy="1826932"/>
            <a:chOff x="1351087" y="2977427"/>
            <a:chExt cx="1867392" cy="1826932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E9FE83A3-4A3F-47FE-B4DB-D9AAF31A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9594">
              <a:off x="1351087" y="2977427"/>
              <a:ext cx="1867392" cy="1826932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010F1633-7ACD-48CB-AC4B-9376CEA72B62}"/>
                </a:ext>
              </a:extLst>
            </p:cNvPr>
            <p:cNvSpPr txBox="1"/>
            <p:nvPr/>
          </p:nvSpPr>
          <p:spPr>
            <a:xfrm>
              <a:off x="1972574" y="3655296"/>
              <a:ext cx="80247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latin typeface="+mj-lt"/>
                </a:rPr>
                <a:t>Freude am Lernen</a:t>
              </a:r>
            </a:p>
          </p:txBody>
        </p:sp>
      </p:grpSp>
      <p:sp>
        <p:nvSpPr>
          <p:cNvPr id="2050" name="Freeform 2">
            <a:extLst>
              <a:ext uri="{FF2B5EF4-FFF2-40B4-BE49-F238E27FC236}">
                <a16:creationId xmlns:a16="http://schemas.microsoft.com/office/drawing/2014/main" id="{63E72E60-0620-4164-ACF8-3089B1915FFE}"/>
              </a:ext>
            </a:extLst>
          </p:cNvPr>
          <p:cNvSpPr>
            <a:spLocks/>
          </p:cNvSpPr>
          <p:nvPr/>
        </p:nvSpPr>
        <p:spPr bwMode="auto">
          <a:xfrm>
            <a:off x="1535114" y="5648325"/>
            <a:ext cx="9132887" cy="184150"/>
          </a:xfrm>
          <a:custGeom>
            <a:avLst/>
            <a:gdLst>
              <a:gd name="T0" fmla="*/ 0 w 5753"/>
              <a:gd name="T1" fmla="*/ 55 h 116"/>
              <a:gd name="T2" fmla="*/ 638 w 5753"/>
              <a:gd name="T3" fmla="*/ 83 h 116"/>
              <a:gd name="T4" fmla="*/ 923 w 5753"/>
              <a:gd name="T5" fmla="*/ 69 h 116"/>
              <a:gd name="T6" fmla="*/ 1429 w 5753"/>
              <a:gd name="T7" fmla="*/ 21 h 116"/>
              <a:gd name="T8" fmla="*/ 1763 w 5753"/>
              <a:gd name="T9" fmla="*/ 27 h 116"/>
              <a:gd name="T10" fmla="*/ 2227 w 5753"/>
              <a:gd name="T11" fmla="*/ 34 h 116"/>
              <a:gd name="T12" fmla="*/ 2415 w 5753"/>
              <a:gd name="T13" fmla="*/ 27 h 116"/>
              <a:gd name="T14" fmla="*/ 2484 w 5753"/>
              <a:gd name="T15" fmla="*/ 55 h 116"/>
              <a:gd name="T16" fmla="*/ 2526 w 5753"/>
              <a:gd name="T17" fmla="*/ 69 h 116"/>
              <a:gd name="T18" fmla="*/ 3220 w 5753"/>
              <a:gd name="T19" fmla="*/ 34 h 116"/>
              <a:gd name="T20" fmla="*/ 3838 w 5753"/>
              <a:gd name="T21" fmla="*/ 7 h 116"/>
              <a:gd name="T22" fmla="*/ 3858 w 5753"/>
              <a:gd name="T23" fmla="*/ 0 h 116"/>
              <a:gd name="T24" fmla="*/ 5038 w 5753"/>
              <a:gd name="T25" fmla="*/ 21 h 116"/>
              <a:gd name="T26" fmla="*/ 5753 w 5753"/>
              <a:gd name="T27" fmla="*/ 2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53" h="116">
                <a:moveTo>
                  <a:pt x="0" y="55"/>
                </a:moveTo>
                <a:cubicBezTo>
                  <a:pt x="180" y="100"/>
                  <a:pt x="483" y="80"/>
                  <a:pt x="638" y="83"/>
                </a:cubicBezTo>
                <a:cubicBezTo>
                  <a:pt x="732" y="74"/>
                  <a:pt x="829" y="56"/>
                  <a:pt x="923" y="69"/>
                </a:cubicBezTo>
                <a:cubicBezTo>
                  <a:pt x="1107" y="60"/>
                  <a:pt x="1254" y="40"/>
                  <a:pt x="1429" y="21"/>
                </a:cubicBezTo>
                <a:cubicBezTo>
                  <a:pt x="1540" y="29"/>
                  <a:pt x="1655" y="4"/>
                  <a:pt x="1763" y="27"/>
                </a:cubicBezTo>
                <a:cubicBezTo>
                  <a:pt x="1890" y="116"/>
                  <a:pt x="2227" y="34"/>
                  <a:pt x="2227" y="34"/>
                </a:cubicBezTo>
                <a:cubicBezTo>
                  <a:pt x="2292" y="27"/>
                  <a:pt x="2350" y="20"/>
                  <a:pt x="2415" y="27"/>
                </a:cubicBezTo>
                <a:cubicBezTo>
                  <a:pt x="2455" y="47"/>
                  <a:pt x="2434" y="38"/>
                  <a:pt x="2484" y="55"/>
                </a:cubicBezTo>
                <a:cubicBezTo>
                  <a:pt x="2498" y="60"/>
                  <a:pt x="2526" y="69"/>
                  <a:pt x="2526" y="69"/>
                </a:cubicBezTo>
                <a:cubicBezTo>
                  <a:pt x="2758" y="61"/>
                  <a:pt x="2988" y="44"/>
                  <a:pt x="3220" y="34"/>
                </a:cubicBezTo>
                <a:cubicBezTo>
                  <a:pt x="3433" y="40"/>
                  <a:pt x="3628" y="26"/>
                  <a:pt x="3838" y="7"/>
                </a:cubicBezTo>
                <a:cubicBezTo>
                  <a:pt x="3845" y="5"/>
                  <a:pt x="3851" y="0"/>
                  <a:pt x="3858" y="0"/>
                </a:cubicBezTo>
                <a:cubicBezTo>
                  <a:pt x="4253" y="0"/>
                  <a:pt x="4643" y="16"/>
                  <a:pt x="5038" y="21"/>
                </a:cubicBezTo>
                <a:cubicBezTo>
                  <a:pt x="5281" y="91"/>
                  <a:pt x="5052" y="27"/>
                  <a:pt x="5753" y="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grpSp>
        <p:nvGrpSpPr>
          <p:cNvPr id="2128" name="Group 80">
            <a:extLst>
              <a:ext uri="{FF2B5EF4-FFF2-40B4-BE49-F238E27FC236}">
                <a16:creationId xmlns:a16="http://schemas.microsoft.com/office/drawing/2014/main" id="{315B354B-E560-4A6B-9836-B8E5C5A070D9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645150"/>
            <a:ext cx="1733550" cy="1212850"/>
            <a:chOff x="1330" y="3556"/>
            <a:chExt cx="1092" cy="764"/>
          </a:xfrm>
        </p:grpSpPr>
        <p:sp>
          <p:nvSpPr>
            <p:cNvPr id="2056" name="Freeform 8">
              <a:extLst>
                <a:ext uri="{FF2B5EF4-FFF2-40B4-BE49-F238E27FC236}">
                  <a16:creationId xmlns:a16="http://schemas.microsoft.com/office/drawing/2014/main" id="{D62BC767-5A93-4943-9414-755A50BC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3556"/>
              <a:ext cx="451" cy="667"/>
            </a:xfrm>
            <a:custGeom>
              <a:avLst/>
              <a:gdLst>
                <a:gd name="T0" fmla="*/ 416 w 451"/>
                <a:gd name="T1" fmla="*/ 0 h 667"/>
                <a:gd name="T2" fmla="*/ 354 w 451"/>
                <a:gd name="T3" fmla="*/ 90 h 667"/>
                <a:gd name="T4" fmla="*/ 312 w 451"/>
                <a:gd name="T5" fmla="*/ 167 h 667"/>
                <a:gd name="T6" fmla="*/ 291 w 451"/>
                <a:gd name="T7" fmla="*/ 188 h 667"/>
                <a:gd name="T8" fmla="*/ 277 w 451"/>
                <a:gd name="T9" fmla="*/ 215 h 667"/>
                <a:gd name="T10" fmla="*/ 229 w 451"/>
                <a:gd name="T11" fmla="*/ 299 h 667"/>
                <a:gd name="T12" fmla="*/ 215 w 451"/>
                <a:gd name="T13" fmla="*/ 319 h 667"/>
                <a:gd name="T14" fmla="*/ 152 w 451"/>
                <a:gd name="T15" fmla="*/ 451 h 667"/>
                <a:gd name="T16" fmla="*/ 111 w 451"/>
                <a:gd name="T17" fmla="*/ 500 h 667"/>
                <a:gd name="T18" fmla="*/ 41 w 451"/>
                <a:gd name="T19" fmla="*/ 604 h 667"/>
                <a:gd name="T20" fmla="*/ 20 w 451"/>
                <a:gd name="T21" fmla="*/ 646 h 667"/>
                <a:gd name="T22" fmla="*/ 0 w 451"/>
                <a:gd name="T23" fmla="*/ 659 h 667"/>
                <a:gd name="T24" fmla="*/ 20 w 451"/>
                <a:gd name="T25" fmla="*/ 639 h 667"/>
                <a:gd name="T26" fmla="*/ 104 w 451"/>
                <a:gd name="T27" fmla="*/ 583 h 667"/>
                <a:gd name="T28" fmla="*/ 152 w 451"/>
                <a:gd name="T29" fmla="*/ 535 h 667"/>
                <a:gd name="T30" fmla="*/ 166 w 451"/>
                <a:gd name="T31" fmla="*/ 507 h 667"/>
                <a:gd name="T32" fmla="*/ 270 w 451"/>
                <a:gd name="T33" fmla="*/ 424 h 667"/>
                <a:gd name="T34" fmla="*/ 367 w 451"/>
                <a:gd name="T35" fmla="*/ 333 h 667"/>
                <a:gd name="T36" fmla="*/ 437 w 451"/>
                <a:gd name="T37" fmla="*/ 195 h 667"/>
                <a:gd name="T38" fmla="*/ 444 w 451"/>
                <a:gd name="T39" fmla="*/ 160 h 667"/>
                <a:gd name="T40" fmla="*/ 451 w 451"/>
                <a:gd name="T41" fmla="*/ 13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1" h="667">
                  <a:moveTo>
                    <a:pt x="416" y="0"/>
                  </a:moveTo>
                  <a:cubicBezTo>
                    <a:pt x="405" y="33"/>
                    <a:pt x="374" y="62"/>
                    <a:pt x="354" y="90"/>
                  </a:cubicBezTo>
                  <a:cubicBezTo>
                    <a:pt x="338" y="113"/>
                    <a:pt x="329" y="144"/>
                    <a:pt x="312" y="167"/>
                  </a:cubicBezTo>
                  <a:cubicBezTo>
                    <a:pt x="306" y="175"/>
                    <a:pt x="297" y="180"/>
                    <a:pt x="291" y="188"/>
                  </a:cubicBezTo>
                  <a:cubicBezTo>
                    <a:pt x="285" y="196"/>
                    <a:pt x="282" y="206"/>
                    <a:pt x="277" y="215"/>
                  </a:cubicBezTo>
                  <a:cubicBezTo>
                    <a:pt x="260" y="244"/>
                    <a:pt x="248" y="270"/>
                    <a:pt x="229" y="299"/>
                  </a:cubicBezTo>
                  <a:cubicBezTo>
                    <a:pt x="225" y="306"/>
                    <a:pt x="215" y="319"/>
                    <a:pt x="215" y="319"/>
                  </a:cubicBezTo>
                  <a:cubicBezTo>
                    <a:pt x="200" y="363"/>
                    <a:pt x="179" y="413"/>
                    <a:pt x="152" y="451"/>
                  </a:cubicBezTo>
                  <a:cubicBezTo>
                    <a:pt x="140" y="468"/>
                    <a:pt x="123" y="483"/>
                    <a:pt x="111" y="500"/>
                  </a:cubicBezTo>
                  <a:cubicBezTo>
                    <a:pt x="87" y="535"/>
                    <a:pt x="72" y="573"/>
                    <a:pt x="41" y="604"/>
                  </a:cubicBezTo>
                  <a:cubicBezTo>
                    <a:pt x="35" y="621"/>
                    <a:pt x="34" y="632"/>
                    <a:pt x="20" y="646"/>
                  </a:cubicBezTo>
                  <a:cubicBezTo>
                    <a:pt x="14" y="652"/>
                    <a:pt x="0" y="667"/>
                    <a:pt x="0" y="659"/>
                  </a:cubicBezTo>
                  <a:cubicBezTo>
                    <a:pt x="0" y="650"/>
                    <a:pt x="12" y="644"/>
                    <a:pt x="20" y="639"/>
                  </a:cubicBezTo>
                  <a:cubicBezTo>
                    <a:pt x="49" y="618"/>
                    <a:pt x="76" y="608"/>
                    <a:pt x="104" y="583"/>
                  </a:cubicBezTo>
                  <a:cubicBezTo>
                    <a:pt x="121" y="568"/>
                    <a:pt x="142" y="555"/>
                    <a:pt x="152" y="535"/>
                  </a:cubicBezTo>
                  <a:cubicBezTo>
                    <a:pt x="157" y="526"/>
                    <a:pt x="159" y="515"/>
                    <a:pt x="166" y="507"/>
                  </a:cubicBezTo>
                  <a:cubicBezTo>
                    <a:pt x="195" y="473"/>
                    <a:pt x="241" y="457"/>
                    <a:pt x="270" y="424"/>
                  </a:cubicBezTo>
                  <a:cubicBezTo>
                    <a:pt x="302" y="388"/>
                    <a:pt x="326" y="358"/>
                    <a:pt x="367" y="333"/>
                  </a:cubicBezTo>
                  <a:cubicBezTo>
                    <a:pt x="396" y="289"/>
                    <a:pt x="420" y="245"/>
                    <a:pt x="437" y="195"/>
                  </a:cubicBezTo>
                  <a:cubicBezTo>
                    <a:pt x="441" y="184"/>
                    <a:pt x="441" y="172"/>
                    <a:pt x="444" y="160"/>
                  </a:cubicBezTo>
                  <a:cubicBezTo>
                    <a:pt x="446" y="153"/>
                    <a:pt x="451" y="139"/>
                    <a:pt x="451" y="1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2057" name="Freeform 9">
              <a:extLst>
                <a:ext uri="{FF2B5EF4-FFF2-40B4-BE49-F238E27FC236}">
                  <a16:creationId xmlns:a16="http://schemas.microsoft.com/office/drawing/2014/main" id="{7E6CE783-51C6-4C19-A1F6-5600C0FA2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3683"/>
              <a:ext cx="173" cy="569"/>
            </a:xfrm>
            <a:custGeom>
              <a:avLst/>
              <a:gdLst>
                <a:gd name="T0" fmla="*/ 0 w 173"/>
                <a:gd name="T1" fmla="*/ 0 h 569"/>
                <a:gd name="T2" fmla="*/ 90 w 173"/>
                <a:gd name="T3" fmla="*/ 125 h 569"/>
                <a:gd name="T4" fmla="*/ 139 w 173"/>
                <a:gd name="T5" fmla="*/ 569 h 569"/>
                <a:gd name="T6" fmla="*/ 173 w 173"/>
                <a:gd name="T7" fmla="*/ 472 h 569"/>
                <a:gd name="T8" fmla="*/ 173 w 173"/>
                <a:gd name="T9" fmla="*/ 18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569">
                  <a:moveTo>
                    <a:pt x="0" y="0"/>
                  </a:moveTo>
                  <a:cubicBezTo>
                    <a:pt x="51" y="17"/>
                    <a:pt x="78" y="75"/>
                    <a:pt x="90" y="125"/>
                  </a:cubicBezTo>
                  <a:cubicBezTo>
                    <a:pt x="91" y="180"/>
                    <a:pt x="68" y="463"/>
                    <a:pt x="139" y="569"/>
                  </a:cubicBezTo>
                  <a:cubicBezTo>
                    <a:pt x="158" y="540"/>
                    <a:pt x="163" y="505"/>
                    <a:pt x="173" y="472"/>
                  </a:cubicBezTo>
                  <a:cubicBezTo>
                    <a:pt x="170" y="367"/>
                    <a:pt x="173" y="280"/>
                    <a:pt x="173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2058" name="Freeform 10">
              <a:extLst>
                <a:ext uri="{FF2B5EF4-FFF2-40B4-BE49-F238E27FC236}">
                  <a16:creationId xmlns:a16="http://schemas.microsoft.com/office/drawing/2014/main" id="{8240A1EB-2A8D-48F7-9D8E-4E56564C5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3626"/>
              <a:ext cx="541" cy="626"/>
            </a:xfrm>
            <a:custGeom>
              <a:avLst/>
              <a:gdLst>
                <a:gd name="T0" fmla="*/ 104 w 541"/>
                <a:gd name="T1" fmla="*/ 1 h 626"/>
                <a:gd name="T2" fmla="*/ 159 w 541"/>
                <a:gd name="T3" fmla="*/ 8 h 626"/>
                <a:gd name="T4" fmla="*/ 173 w 541"/>
                <a:gd name="T5" fmla="*/ 36 h 626"/>
                <a:gd name="T6" fmla="*/ 194 w 541"/>
                <a:gd name="T7" fmla="*/ 50 h 626"/>
                <a:gd name="T8" fmla="*/ 249 w 541"/>
                <a:gd name="T9" fmla="*/ 140 h 626"/>
                <a:gd name="T10" fmla="*/ 347 w 541"/>
                <a:gd name="T11" fmla="*/ 313 h 626"/>
                <a:gd name="T12" fmla="*/ 416 w 541"/>
                <a:gd name="T13" fmla="*/ 411 h 626"/>
                <a:gd name="T14" fmla="*/ 492 w 541"/>
                <a:gd name="T15" fmla="*/ 522 h 626"/>
                <a:gd name="T16" fmla="*/ 541 w 541"/>
                <a:gd name="T17" fmla="*/ 598 h 626"/>
                <a:gd name="T18" fmla="*/ 458 w 541"/>
                <a:gd name="T19" fmla="*/ 570 h 626"/>
                <a:gd name="T20" fmla="*/ 423 w 541"/>
                <a:gd name="T21" fmla="*/ 542 h 626"/>
                <a:gd name="T22" fmla="*/ 388 w 541"/>
                <a:gd name="T23" fmla="*/ 501 h 626"/>
                <a:gd name="T24" fmla="*/ 270 w 541"/>
                <a:gd name="T25" fmla="*/ 279 h 626"/>
                <a:gd name="T26" fmla="*/ 242 w 541"/>
                <a:gd name="T27" fmla="*/ 237 h 626"/>
                <a:gd name="T28" fmla="*/ 145 w 541"/>
                <a:gd name="T29" fmla="*/ 133 h 626"/>
                <a:gd name="T30" fmla="*/ 152 w 541"/>
                <a:gd name="T31" fmla="*/ 161 h 626"/>
                <a:gd name="T32" fmla="*/ 145 w 541"/>
                <a:gd name="T33" fmla="*/ 272 h 626"/>
                <a:gd name="T34" fmla="*/ 131 w 541"/>
                <a:gd name="T35" fmla="*/ 251 h 626"/>
                <a:gd name="T36" fmla="*/ 118 w 541"/>
                <a:gd name="T37" fmla="*/ 209 h 626"/>
                <a:gd name="T38" fmla="*/ 76 w 541"/>
                <a:gd name="T39" fmla="*/ 84 h 626"/>
                <a:gd name="T40" fmla="*/ 13 w 541"/>
                <a:gd name="T41" fmla="*/ 71 h 626"/>
                <a:gd name="T42" fmla="*/ 0 w 541"/>
                <a:gd name="T43" fmla="*/ 5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1" h="626">
                  <a:moveTo>
                    <a:pt x="104" y="1"/>
                  </a:moveTo>
                  <a:cubicBezTo>
                    <a:pt x="122" y="3"/>
                    <a:pt x="143" y="0"/>
                    <a:pt x="159" y="8"/>
                  </a:cubicBezTo>
                  <a:cubicBezTo>
                    <a:pt x="168" y="13"/>
                    <a:pt x="166" y="28"/>
                    <a:pt x="173" y="36"/>
                  </a:cubicBezTo>
                  <a:cubicBezTo>
                    <a:pt x="178" y="42"/>
                    <a:pt x="187" y="45"/>
                    <a:pt x="194" y="50"/>
                  </a:cubicBezTo>
                  <a:cubicBezTo>
                    <a:pt x="213" y="78"/>
                    <a:pt x="236" y="109"/>
                    <a:pt x="249" y="140"/>
                  </a:cubicBezTo>
                  <a:cubicBezTo>
                    <a:pt x="277" y="204"/>
                    <a:pt x="293" y="262"/>
                    <a:pt x="347" y="313"/>
                  </a:cubicBezTo>
                  <a:cubicBezTo>
                    <a:pt x="365" y="352"/>
                    <a:pt x="380" y="387"/>
                    <a:pt x="416" y="411"/>
                  </a:cubicBezTo>
                  <a:cubicBezTo>
                    <a:pt x="434" y="456"/>
                    <a:pt x="464" y="484"/>
                    <a:pt x="492" y="522"/>
                  </a:cubicBezTo>
                  <a:cubicBezTo>
                    <a:pt x="504" y="556"/>
                    <a:pt x="527" y="557"/>
                    <a:pt x="541" y="598"/>
                  </a:cubicBezTo>
                  <a:cubicBezTo>
                    <a:pt x="499" y="626"/>
                    <a:pt x="493" y="594"/>
                    <a:pt x="458" y="570"/>
                  </a:cubicBezTo>
                  <a:cubicBezTo>
                    <a:pt x="420" y="513"/>
                    <a:pt x="469" y="578"/>
                    <a:pt x="423" y="542"/>
                  </a:cubicBezTo>
                  <a:cubicBezTo>
                    <a:pt x="409" y="531"/>
                    <a:pt x="401" y="514"/>
                    <a:pt x="388" y="501"/>
                  </a:cubicBezTo>
                  <a:cubicBezTo>
                    <a:pt x="362" y="423"/>
                    <a:pt x="329" y="338"/>
                    <a:pt x="270" y="279"/>
                  </a:cubicBezTo>
                  <a:cubicBezTo>
                    <a:pt x="255" y="219"/>
                    <a:pt x="276" y="277"/>
                    <a:pt x="242" y="237"/>
                  </a:cubicBezTo>
                  <a:cubicBezTo>
                    <a:pt x="204" y="193"/>
                    <a:pt x="209" y="154"/>
                    <a:pt x="145" y="133"/>
                  </a:cubicBezTo>
                  <a:cubicBezTo>
                    <a:pt x="147" y="142"/>
                    <a:pt x="152" y="151"/>
                    <a:pt x="152" y="161"/>
                  </a:cubicBezTo>
                  <a:cubicBezTo>
                    <a:pt x="152" y="198"/>
                    <a:pt x="153" y="236"/>
                    <a:pt x="145" y="272"/>
                  </a:cubicBezTo>
                  <a:cubicBezTo>
                    <a:pt x="143" y="280"/>
                    <a:pt x="135" y="259"/>
                    <a:pt x="131" y="251"/>
                  </a:cubicBezTo>
                  <a:cubicBezTo>
                    <a:pt x="127" y="243"/>
                    <a:pt x="121" y="217"/>
                    <a:pt x="118" y="209"/>
                  </a:cubicBezTo>
                  <a:cubicBezTo>
                    <a:pt x="105" y="167"/>
                    <a:pt x="90" y="126"/>
                    <a:pt x="76" y="84"/>
                  </a:cubicBezTo>
                  <a:cubicBezTo>
                    <a:pt x="69" y="64"/>
                    <a:pt x="34" y="77"/>
                    <a:pt x="13" y="71"/>
                  </a:cubicBezTo>
                  <a:cubicBezTo>
                    <a:pt x="9" y="64"/>
                    <a:pt x="0" y="50"/>
                    <a:pt x="0" y="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2059" name="Freeform 11">
              <a:extLst>
                <a:ext uri="{FF2B5EF4-FFF2-40B4-BE49-F238E27FC236}">
                  <a16:creationId xmlns:a16="http://schemas.microsoft.com/office/drawing/2014/main" id="{82D62F73-E6AC-4DE0-96A4-89DDC10AD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3683"/>
              <a:ext cx="238" cy="637"/>
            </a:xfrm>
            <a:custGeom>
              <a:avLst/>
              <a:gdLst>
                <a:gd name="T0" fmla="*/ 92 w 238"/>
                <a:gd name="T1" fmla="*/ 0 h 637"/>
                <a:gd name="T2" fmla="*/ 64 w 238"/>
                <a:gd name="T3" fmla="*/ 249 h 637"/>
                <a:gd name="T4" fmla="*/ 23 w 238"/>
                <a:gd name="T5" fmla="*/ 430 h 637"/>
                <a:gd name="T6" fmla="*/ 71 w 238"/>
                <a:gd name="T7" fmla="*/ 534 h 637"/>
                <a:gd name="T8" fmla="*/ 99 w 238"/>
                <a:gd name="T9" fmla="*/ 492 h 637"/>
                <a:gd name="T10" fmla="*/ 106 w 238"/>
                <a:gd name="T11" fmla="*/ 465 h 637"/>
                <a:gd name="T12" fmla="*/ 127 w 238"/>
                <a:gd name="T13" fmla="*/ 430 h 637"/>
                <a:gd name="T14" fmla="*/ 196 w 238"/>
                <a:gd name="T15" fmla="*/ 222 h 637"/>
                <a:gd name="T16" fmla="*/ 238 w 238"/>
                <a:gd name="T17" fmla="*/ 4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637">
                  <a:moveTo>
                    <a:pt x="92" y="0"/>
                  </a:moveTo>
                  <a:cubicBezTo>
                    <a:pt x="86" y="84"/>
                    <a:pt x="75" y="166"/>
                    <a:pt x="64" y="249"/>
                  </a:cubicBezTo>
                  <a:cubicBezTo>
                    <a:pt x="56" y="310"/>
                    <a:pt x="33" y="369"/>
                    <a:pt x="23" y="430"/>
                  </a:cubicBezTo>
                  <a:cubicBezTo>
                    <a:pt x="33" y="637"/>
                    <a:pt x="0" y="589"/>
                    <a:pt x="71" y="534"/>
                  </a:cubicBezTo>
                  <a:cubicBezTo>
                    <a:pt x="92" y="471"/>
                    <a:pt x="58" y="562"/>
                    <a:pt x="99" y="492"/>
                  </a:cubicBezTo>
                  <a:cubicBezTo>
                    <a:pt x="104" y="484"/>
                    <a:pt x="102" y="473"/>
                    <a:pt x="106" y="465"/>
                  </a:cubicBezTo>
                  <a:cubicBezTo>
                    <a:pt x="112" y="453"/>
                    <a:pt x="120" y="442"/>
                    <a:pt x="127" y="430"/>
                  </a:cubicBezTo>
                  <a:cubicBezTo>
                    <a:pt x="135" y="362"/>
                    <a:pt x="157" y="280"/>
                    <a:pt x="196" y="222"/>
                  </a:cubicBezTo>
                  <a:cubicBezTo>
                    <a:pt x="206" y="162"/>
                    <a:pt x="211" y="102"/>
                    <a:pt x="238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</p:grpSp>
      <p:sp>
        <p:nvSpPr>
          <p:cNvPr id="2091" name="Text Box 43">
            <a:extLst>
              <a:ext uri="{FF2B5EF4-FFF2-40B4-BE49-F238E27FC236}">
                <a16:creationId xmlns:a16="http://schemas.microsoft.com/office/drawing/2014/main" id="{6EDB792F-C39E-4456-B0DA-EA64969F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+mj-lt"/>
              </a:rPr>
              <a:t>Elternhaus</a:t>
            </a:r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ED6A4192-92FF-48F9-991F-C58B04CB2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+mj-lt"/>
              </a:rPr>
              <a:t>Schule</a:t>
            </a:r>
          </a:p>
        </p:txBody>
      </p:sp>
      <p:sp>
        <p:nvSpPr>
          <p:cNvPr id="2093" name="Text Box 45">
            <a:extLst>
              <a:ext uri="{FF2B5EF4-FFF2-40B4-BE49-F238E27FC236}">
                <a16:creationId xmlns:a16="http://schemas.microsoft.com/office/drawing/2014/main" id="{1B9BDF4E-C2E0-4A39-BB4F-2E82EC073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4008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  <a:latin typeface="+mj-lt"/>
              </a:rPr>
              <a:t>Erziehungspartnerschaft</a:t>
            </a:r>
          </a:p>
        </p:txBody>
      </p:sp>
      <p:sp>
        <p:nvSpPr>
          <p:cNvPr id="2094" name="Line 46">
            <a:extLst>
              <a:ext uri="{FF2B5EF4-FFF2-40B4-BE49-F238E27FC236}">
                <a16:creationId xmlns:a16="http://schemas.microsoft.com/office/drawing/2014/main" id="{6F773AB4-15DD-465D-B462-D204E507D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324600"/>
            <a:ext cx="1143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2095" name="Line 47">
            <a:extLst>
              <a:ext uri="{FF2B5EF4-FFF2-40B4-BE49-F238E27FC236}">
                <a16:creationId xmlns:a16="http://schemas.microsoft.com/office/drawing/2014/main" id="{1B5CB96D-337F-444E-A555-141977C8BC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6248400"/>
            <a:ext cx="762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25E5415-98D3-4791-94C1-9A9FB1E11CDD}"/>
              </a:ext>
            </a:extLst>
          </p:cNvPr>
          <p:cNvGrpSpPr/>
          <p:nvPr/>
        </p:nvGrpSpPr>
        <p:grpSpPr>
          <a:xfrm>
            <a:off x="10542524" y="201613"/>
            <a:ext cx="1311275" cy="1219200"/>
            <a:chOff x="9372600" y="76200"/>
            <a:chExt cx="1311275" cy="1219200"/>
          </a:xfrm>
        </p:grpSpPr>
        <p:sp>
          <p:nvSpPr>
            <p:cNvPr id="2061" name="Oval 13">
              <a:extLst>
                <a:ext uri="{FF2B5EF4-FFF2-40B4-BE49-F238E27FC236}">
                  <a16:creationId xmlns:a16="http://schemas.microsoft.com/office/drawing/2014/main" id="{1562A4BE-DFD4-4E1A-8606-E4C6CEE5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600" y="76200"/>
              <a:ext cx="1143000" cy="1219200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00"/>
                </a:gs>
              </a:gsLst>
              <a:lin ang="27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2096" name="Text Box 48">
              <a:extLst>
                <a:ext uri="{FF2B5EF4-FFF2-40B4-BE49-F238E27FC236}">
                  <a16:creationId xmlns:a16="http://schemas.microsoft.com/office/drawing/2014/main" id="{691F3E8A-2130-4294-A9AC-4AE1EE278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8475" y="325200"/>
              <a:ext cx="129540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solidFill>
                    <a:schemeClr val="accent2"/>
                  </a:solidFill>
                  <a:latin typeface="+mj-lt"/>
                </a:rPr>
                <a:t>Angenehme                    Lern-atmosphäre</a:t>
              </a:r>
            </a:p>
          </p:txBody>
        </p:sp>
      </p:grpSp>
      <p:sp>
        <p:nvSpPr>
          <p:cNvPr id="2097" name="Text Box 49">
            <a:extLst>
              <a:ext uri="{FF2B5EF4-FFF2-40B4-BE49-F238E27FC236}">
                <a16:creationId xmlns:a16="http://schemas.microsoft.com/office/drawing/2014/main" id="{FF415077-E9EC-46F0-B9E6-992CC606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812" y="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Bewegung</a:t>
            </a:r>
          </a:p>
        </p:txBody>
      </p:sp>
      <p:sp>
        <p:nvSpPr>
          <p:cNvPr id="2098" name="Text Box 50">
            <a:extLst>
              <a:ext uri="{FF2B5EF4-FFF2-40B4-BE49-F238E27FC236}">
                <a16:creationId xmlns:a16="http://schemas.microsoft.com/office/drawing/2014/main" id="{E1EC0BA7-0A51-4885-9282-A070B75DC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210" y="33755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spielendes Lernen</a:t>
            </a:r>
          </a:p>
        </p:txBody>
      </p:sp>
      <p:sp>
        <p:nvSpPr>
          <p:cNvPr id="2099" name="Text Box 51">
            <a:extLst>
              <a:ext uri="{FF2B5EF4-FFF2-40B4-BE49-F238E27FC236}">
                <a16:creationId xmlns:a16="http://schemas.microsoft.com/office/drawing/2014/main" id="{2B8FFF05-3D51-4153-836B-9F7C9582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473" y="838965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entdeckendes Lernen</a:t>
            </a:r>
          </a:p>
        </p:txBody>
      </p:sp>
      <p:sp>
        <p:nvSpPr>
          <p:cNvPr id="2100" name="Text Box 52">
            <a:extLst>
              <a:ext uri="{FF2B5EF4-FFF2-40B4-BE49-F238E27FC236}">
                <a16:creationId xmlns:a16="http://schemas.microsoft.com/office/drawing/2014/main" id="{A9050709-AA51-4073-8D32-5F020363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600" y="1418006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Anschaulichkeit</a:t>
            </a:r>
          </a:p>
        </p:txBody>
      </p:sp>
      <p:sp>
        <p:nvSpPr>
          <p:cNvPr id="2101" name="Text Box 53">
            <a:extLst>
              <a:ext uri="{FF2B5EF4-FFF2-40B4-BE49-F238E27FC236}">
                <a16:creationId xmlns:a16="http://schemas.microsoft.com/office/drawing/2014/main" id="{F8A72F3B-B92E-4548-BC1C-1DB8EB4DD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7374" y="1789742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Selbstständiges Arbeiten</a:t>
            </a:r>
          </a:p>
        </p:txBody>
      </p:sp>
      <p:sp>
        <p:nvSpPr>
          <p:cNvPr id="2102" name="Text Box 54">
            <a:extLst>
              <a:ext uri="{FF2B5EF4-FFF2-40B4-BE49-F238E27FC236}">
                <a16:creationId xmlns:a16="http://schemas.microsoft.com/office/drawing/2014/main" id="{9980BBC6-451B-4AD0-9101-D0D55D526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814" y="2380404"/>
            <a:ext cx="8951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Lern-freude</a:t>
            </a:r>
          </a:p>
        </p:txBody>
      </p:sp>
      <p:sp>
        <p:nvSpPr>
          <p:cNvPr id="2103" name="Text Box 55">
            <a:extLst>
              <a:ext uri="{FF2B5EF4-FFF2-40B4-BE49-F238E27FC236}">
                <a16:creationId xmlns:a16="http://schemas.microsoft.com/office/drawing/2014/main" id="{431B1FD9-2743-423A-BB12-B0FB87E6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385" y="2622926"/>
            <a:ext cx="11006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Handeln-des Begrei-fen</a:t>
            </a:r>
          </a:p>
        </p:txBody>
      </p:sp>
      <p:sp>
        <p:nvSpPr>
          <p:cNvPr id="2104" name="Text Box 56">
            <a:extLst>
              <a:ext uri="{FF2B5EF4-FFF2-40B4-BE49-F238E27FC236}">
                <a16:creationId xmlns:a16="http://schemas.microsoft.com/office/drawing/2014/main" id="{3E73FA34-9BF4-4FB7-95F1-42EF48219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865" y="3313122"/>
            <a:ext cx="9522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Rhyth-misier-ung</a:t>
            </a:r>
          </a:p>
        </p:txBody>
      </p:sp>
      <p:sp>
        <p:nvSpPr>
          <p:cNvPr id="2105" name="Text Box 57">
            <a:extLst>
              <a:ext uri="{FF2B5EF4-FFF2-40B4-BE49-F238E27FC236}">
                <a16:creationId xmlns:a16="http://schemas.microsoft.com/office/drawing/2014/main" id="{6B7E94E7-A24A-4BF8-B36E-775EB44A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9758" y="2539595"/>
            <a:ext cx="14515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Anspannung und Entspannung</a:t>
            </a:r>
          </a:p>
        </p:txBody>
      </p:sp>
      <p:sp>
        <p:nvSpPr>
          <p:cNvPr id="2189" name="Text Box 141">
            <a:extLst>
              <a:ext uri="{FF2B5EF4-FFF2-40B4-BE49-F238E27FC236}">
                <a16:creationId xmlns:a16="http://schemas.microsoft.com/office/drawing/2014/main" id="{996198C7-6DDD-4DAA-A862-B44E2256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791200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+mj-lt"/>
              </a:rPr>
              <a:t>Kiga</a:t>
            </a:r>
          </a:p>
        </p:txBody>
      </p:sp>
      <p:sp>
        <p:nvSpPr>
          <p:cNvPr id="2190" name="Line 142">
            <a:extLst>
              <a:ext uri="{FF2B5EF4-FFF2-40B4-BE49-F238E27FC236}">
                <a16:creationId xmlns:a16="http://schemas.microsoft.com/office/drawing/2014/main" id="{5EF05F87-3AB9-499C-96D8-FEC1096984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6172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2191" name="Line 143">
            <a:extLst>
              <a:ext uri="{FF2B5EF4-FFF2-40B4-BE49-F238E27FC236}">
                <a16:creationId xmlns:a16="http://schemas.microsoft.com/office/drawing/2014/main" id="{36D5DDC6-AAA7-4CE4-83AD-A320E0A80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6019800"/>
            <a:ext cx="12954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2192" name="Line 144">
            <a:extLst>
              <a:ext uri="{FF2B5EF4-FFF2-40B4-BE49-F238E27FC236}">
                <a16:creationId xmlns:a16="http://schemas.microsoft.com/office/drawing/2014/main" id="{C47EB88B-00F7-4FF2-B1EE-E1F481B961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6019800"/>
            <a:ext cx="990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2E72EAB-1C5A-4275-955A-E6D66F8016F0}"/>
              </a:ext>
            </a:extLst>
          </p:cNvPr>
          <p:cNvGrpSpPr/>
          <p:nvPr/>
        </p:nvGrpSpPr>
        <p:grpSpPr>
          <a:xfrm>
            <a:off x="4746656" y="286609"/>
            <a:ext cx="1227972" cy="1263948"/>
            <a:chOff x="4884835" y="204568"/>
            <a:chExt cx="1227972" cy="1263948"/>
          </a:xfrm>
        </p:grpSpPr>
        <p:sp>
          <p:nvSpPr>
            <p:cNvPr id="2169" name="Text Box 121">
              <a:hlinkClick r:id="rId3" action="ppaction://hlinksldjump"/>
              <a:extLst>
                <a:ext uri="{FF2B5EF4-FFF2-40B4-BE49-F238E27FC236}">
                  <a16:creationId xmlns:a16="http://schemas.microsoft.com/office/drawing/2014/main" id="{6B753EB2-1B1F-4F09-B365-8BDC9DA12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148314">
              <a:off x="4884835" y="500912"/>
              <a:ext cx="1227972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latin typeface="+mj-lt"/>
                </a:rPr>
                <a:t>Kenntnisse und  Fertigkeiten</a:t>
              </a:r>
            </a:p>
          </p:txBody>
        </p:sp>
        <p:sp>
          <p:nvSpPr>
            <p:cNvPr id="82" name="Träne 81">
              <a:extLst>
                <a:ext uri="{FF2B5EF4-FFF2-40B4-BE49-F238E27FC236}">
                  <a16:creationId xmlns:a16="http://schemas.microsoft.com/office/drawing/2014/main" id="{960D8FEA-48E7-4F39-9148-7BFDB2DF6600}"/>
                </a:ext>
              </a:extLst>
            </p:cNvPr>
            <p:cNvSpPr/>
            <p:nvPr/>
          </p:nvSpPr>
          <p:spPr>
            <a:xfrm rot="11408997">
              <a:off x="4953888" y="204568"/>
              <a:ext cx="1128328" cy="1263948"/>
            </a:xfrm>
            <a:prstGeom prst="teardrop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015A170-95E8-4115-8C76-C6C7865BE3A3}"/>
              </a:ext>
            </a:extLst>
          </p:cNvPr>
          <p:cNvGrpSpPr/>
          <p:nvPr/>
        </p:nvGrpSpPr>
        <p:grpSpPr>
          <a:xfrm>
            <a:off x="3476478" y="161232"/>
            <a:ext cx="1263948" cy="1244145"/>
            <a:chOff x="3476478" y="161232"/>
            <a:chExt cx="1263948" cy="1244145"/>
          </a:xfrm>
        </p:grpSpPr>
        <p:sp>
          <p:nvSpPr>
            <p:cNvPr id="2170" name="Text Box 122">
              <a:hlinkClick r:id="rId4" action="ppaction://hlinksldjump"/>
              <a:extLst>
                <a:ext uri="{FF2B5EF4-FFF2-40B4-BE49-F238E27FC236}">
                  <a16:creationId xmlns:a16="http://schemas.microsoft.com/office/drawing/2014/main" id="{99AD53BD-B762-4B23-81F8-3266593A2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06138">
              <a:off x="3562514" y="426909"/>
              <a:ext cx="1218273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latin typeface="+mj-lt"/>
                </a:rPr>
                <a:t>Sprachliche Ausdrucks-fähigkeit</a:t>
              </a:r>
            </a:p>
          </p:txBody>
        </p:sp>
        <p:sp>
          <p:nvSpPr>
            <p:cNvPr id="83" name="Träne 82">
              <a:extLst>
                <a:ext uri="{FF2B5EF4-FFF2-40B4-BE49-F238E27FC236}">
                  <a16:creationId xmlns:a16="http://schemas.microsoft.com/office/drawing/2014/main" id="{28A83E10-2FCE-4593-9642-BDE1A561CE05}"/>
                </a:ext>
              </a:extLst>
            </p:cNvPr>
            <p:cNvSpPr/>
            <p:nvPr/>
          </p:nvSpPr>
          <p:spPr>
            <a:xfrm rot="6274526">
              <a:off x="3544288" y="93422"/>
              <a:ext cx="1128328" cy="1263948"/>
            </a:xfrm>
            <a:prstGeom prst="teardrop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D19714-30FD-4C08-B02F-B9DFA7B7BE75}"/>
              </a:ext>
            </a:extLst>
          </p:cNvPr>
          <p:cNvGrpSpPr/>
          <p:nvPr/>
        </p:nvGrpSpPr>
        <p:grpSpPr>
          <a:xfrm>
            <a:off x="2654873" y="947039"/>
            <a:ext cx="1352323" cy="1263948"/>
            <a:chOff x="2625797" y="983731"/>
            <a:chExt cx="1352323" cy="1263948"/>
          </a:xfrm>
        </p:grpSpPr>
        <p:sp>
          <p:nvSpPr>
            <p:cNvPr id="2171" name="Text Box 123">
              <a:hlinkClick r:id="rId5" action="ppaction://hlinksldjump"/>
              <a:extLst>
                <a:ext uri="{FF2B5EF4-FFF2-40B4-BE49-F238E27FC236}">
                  <a16:creationId xmlns:a16="http://schemas.microsoft.com/office/drawing/2014/main" id="{04D883D5-4A20-404C-AA05-5799B4B29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92724">
              <a:off x="2698743" y="1310523"/>
              <a:ext cx="12793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latin typeface="+mj-lt"/>
                </a:rPr>
                <a:t>Interesse und Lust am Lernen</a:t>
              </a:r>
            </a:p>
          </p:txBody>
        </p:sp>
        <p:sp>
          <p:nvSpPr>
            <p:cNvPr id="84" name="Träne 83">
              <a:extLst>
                <a:ext uri="{FF2B5EF4-FFF2-40B4-BE49-F238E27FC236}">
                  <a16:creationId xmlns:a16="http://schemas.microsoft.com/office/drawing/2014/main" id="{186D35AA-13AE-408E-BDE8-8A95D23ED7DD}"/>
                </a:ext>
              </a:extLst>
            </p:cNvPr>
            <p:cNvSpPr/>
            <p:nvPr/>
          </p:nvSpPr>
          <p:spPr>
            <a:xfrm rot="2662594">
              <a:off x="2625797" y="983731"/>
              <a:ext cx="1128328" cy="1263948"/>
            </a:xfrm>
            <a:prstGeom prst="teardrop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D083AB8-5507-4E0A-BB76-76BAC02A6C42}"/>
              </a:ext>
            </a:extLst>
          </p:cNvPr>
          <p:cNvGrpSpPr/>
          <p:nvPr/>
        </p:nvGrpSpPr>
        <p:grpSpPr>
          <a:xfrm>
            <a:off x="5301468" y="1458551"/>
            <a:ext cx="1263948" cy="1128328"/>
            <a:chOff x="5284490" y="1476709"/>
            <a:chExt cx="1263948" cy="1128328"/>
          </a:xfrm>
        </p:grpSpPr>
        <p:sp>
          <p:nvSpPr>
            <p:cNvPr id="2168" name="Text Box 120">
              <a:hlinkClick r:id="rId6" action="ppaction://hlinksldjump"/>
              <a:extLst>
                <a:ext uri="{FF2B5EF4-FFF2-40B4-BE49-F238E27FC236}">
                  <a16:creationId xmlns:a16="http://schemas.microsoft.com/office/drawing/2014/main" id="{86E934C4-4AFA-41C8-873F-9F6BB3D37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00234">
              <a:off x="5285202" y="1773959"/>
              <a:ext cx="116452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latin typeface="+mj-lt"/>
                </a:rPr>
                <a:t>Soziale Fähigkeiten</a:t>
              </a:r>
            </a:p>
          </p:txBody>
        </p:sp>
        <p:sp>
          <p:nvSpPr>
            <p:cNvPr id="85" name="Träne 84">
              <a:extLst>
                <a:ext uri="{FF2B5EF4-FFF2-40B4-BE49-F238E27FC236}">
                  <a16:creationId xmlns:a16="http://schemas.microsoft.com/office/drawing/2014/main" id="{6ACC610F-733D-4C96-A3D2-B999E1493789}"/>
                </a:ext>
              </a:extLst>
            </p:cNvPr>
            <p:cNvSpPr/>
            <p:nvPr/>
          </p:nvSpPr>
          <p:spPr>
            <a:xfrm rot="15395788">
              <a:off x="5352300" y="1408899"/>
              <a:ext cx="1128328" cy="1263948"/>
            </a:xfrm>
            <a:prstGeom prst="teardrop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60C78D0-67A1-48EF-80BF-62181990E8E7}"/>
              </a:ext>
            </a:extLst>
          </p:cNvPr>
          <p:cNvGrpSpPr/>
          <p:nvPr/>
        </p:nvGrpSpPr>
        <p:grpSpPr>
          <a:xfrm>
            <a:off x="4548600" y="2368264"/>
            <a:ext cx="1263948" cy="1128328"/>
            <a:chOff x="4465343" y="2380109"/>
            <a:chExt cx="1263948" cy="1128328"/>
          </a:xfrm>
        </p:grpSpPr>
        <p:sp>
          <p:nvSpPr>
            <p:cNvPr id="2150" name="Text Box 102">
              <a:hlinkClick r:id="rId7" action="ppaction://hlinksldjump"/>
              <a:extLst>
                <a:ext uri="{FF2B5EF4-FFF2-40B4-BE49-F238E27FC236}">
                  <a16:creationId xmlns:a16="http://schemas.microsoft.com/office/drawing/2014/main" id="{1E746013-56C0-4AAD-8ED4-6BD85A99F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87147">
              <a:off x="4526183" y="2626956"/>
              <a:ext cx="11953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latin typeface="+mj-lt"/>
                </a:rPr>
                <a:t>Körperliche Entwicklung</a:t>
              </a:r>
            </a:p>
          </p:txBody>
        </p:sp>
        <p:sp>
          <p:nvSpPr>
            <p:cNvPr id="86" name="Träne 85">
              <a:extLst>
                <a:ext uri="{FF2B5EF4-FFF2-40B4-BE49-F238E27FC236}">
                  <a16:creationId xmlns:a16="http://schemas.microsoft.com/office/drawing/2014/main" id="{E668DD16-9C65-4748-AC4D-927EF3D1361E}"/>
                </a:ext>
              </a:extLst>
            </p:cNvPr>
            <p:cNvSpPr/>
            <p:nvPr/>
          </p:nvSpPr>
          <p:spPr>
            <a:xfrm rot="18041562">
              <a:off x="4533153" y="2312299"/>
              <a:ext cx="1128328" cy="1263948"/>
            </a:xfrm>
            <a:prstGeom prst="teardrop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A478C8D-DFE5-4486-945B-EE2826AF0AEB}"/>
              </a:ext>
            </a:extLst>
          </p:cNvPr>
          <p:cNvGrpSpPr/>
          <p:nvPr/>
        </p:nvGrpSpPr>
        <p:grpSpPr>
          <a:xfrm>
            <a:off x="3018547" y="2114777"/>
            <a:ext cx="1238361" cy="1263948"/>
            <a:chOff x="3052917" y="2134275"/>
            <a:chExt cx="1238361" cy="1263948"/>
          </a:xfrm>
        </p:grpSpPr>
        <p:sp>
          <p:nvSpPr>
            <p:cNvPr id="2172" name="Text Box 124">
              <a:hlinkClick r:id="rId8" action="ppaction://hlinksldjump"/>
              <a:extLst>
                <a:ext uri="{FF2B5EF4-FFF2-40B4-BE49-F238E27FC236}">
                  <a16:creationId xmlns:a16="http://schemas.microsoft.com/office/drawing/2014/main" id="{20CDA9F2-CF11-4219-AD3B-413844A9E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360323">
              <a:off x="3052917" y="2322958"/>
              <a:ext cx="123836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latin typeface="+mj-lt"/>
                </a:rPr>
                <a:t>Seelische Voraussetz-ungen</a:t>
              </a:r>
            </a:p>
          </p:txBody>
        </p:sp>
        <p:sp>
          <p:nvSpPr>
            <p:cNvPr id="87" name="Träne 86">
              <a:extLst>
                <a:ext uri="{FF2B5EF4-FFF2-40B4-BE49-F238E27FC236}">
                  <a16:creationId xmlns:a16="http://schemas.microsoft.com/office/drawing/2014/main" id="{F41013D8-A5B1-4B1E-8996-09ED9E9D677A}"/>
                </a:ext>
              </a:extLst>
            </p:cNvPr>
            <p:cNvSpPr/>
            <p:nvPr/>
          </p:nvSpPr>
          <p:spPr>
            <a:xfrm>
              <a:off x="3060834" y="2134275"/>
              <a:ext cx="1128328" cy="1263948"/>
            </a:xfrm>
            <a:prstGeom prst="teardrop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</p:grpSp>
      <p:sp>
        <p:nvSpPr>
          <p:cNvPr id="95" name="Line 14">
            <a:extLst>
              <a:ext uri="{FF2B5EF4-FFF2-40B4-BE49-F238E27FC236}">
                <a16:creationId xmlns:a16="http://schemas.microsoft.com/office/drawing/2014/main" id="{DB4F7679-D831-428D-9856-AE58E08FDF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359311" y="200483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691F67AA-256F-4C10-816A-1E60D18DB7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33688" y="627445"/>
            <a:ext cx="1590324" cy="311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A8068E09-4CD5-4804-BF0E-AB8A67C1C5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08310" y="1081659"/>
            <a:ext cx="1361756" cy="4337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98" name="Line 19">
            <a:extLst>
              <a:ext uri="{FF2B5EF4-FFF2-40B4-BE49-F238E27FC236}">
                <a16:creationId xmlns:a16="http://schemas.microsoft.com/office/drawing/2014/main" id="{B94364EC-6A95-428E-B3F8-F634FD84C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9712" y="1355663"/>
            <a:ext cx="1429287" cy="1267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99" name="Line 20">
            <a:extLst>
              <a:ext uri="{FF2B5EF4-FFF2-40B4-BE49-F238E27FC236}">
                <a16:creationId xmlns:a16="http://schemas.microsoft.com/office/drawing/2014/main" id="{3C8965C5-99CF-4F79-BD0A-538C944DE4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52995" y="1438213"/>
            <a:ext cx="599979" cy="1271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100" name="Line 21">
            <a:extLst>
              <a:ext uri="{FF2B5EF4-FFF2-40B4-BE49-F238E27FC236}">
                <a16:creationId xmlns:a16="http://schemas.microsoft.com/office/drawing/2014/main" id="{EAC4CA96-F0B7-4FAC-9382-F9995A3219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33995" y="1438212"/>
            <a:ext cx="371379" cy="19574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101" name="Line 23">
            <a:extLst>
              <a:ext uri="{FF2B5EF4-FFF2-40B4-BE49-F238E27FC236}">
                <a16:creationId xmlns:a16="http://schemas.microsoft.com/office/drawing/2014/main" id="{D81D6277-3DD9-4590-B001-303B99956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57774" y="1438213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102" name="Line 165">
            <a:extLst>
              <a:ext uri="{FF2B5EF4-FFF2-40B4-BE49-F238E27FC236}">
                <a16:creationId xmlns:a16="http://schemas.microsoft.com/office/drawing/2014/main" id="{0FAAF0FF-F227-4699-B95B-2DAE426874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99891" y="1230680"/>
            <a:ext cx="1088249" cy="6782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107562F-1E00-4FFC-8C91-C4284C861559}"/>
              </a:ext>
            </a:extLst>
          </p:cNvPr>
          <p:cNvSpPr/>
          <p:nvPr/>
        </p:nvSpPr>
        <p:spPr>
          <a:xfrm>
            <a:off x="3952746" y="1437328"/>
            <a:ext cx="1128328" cy="7388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0EF867E5-199F-4C3B-B697-EE3428330834}"/>
              </a:ext>
            </a:extLst>
          </p:cNvPr>
          <p:cNvSpPr/>
          <p:nvPr/>
        </p:nvSpPr>
        <p:spPr>
          <a:xfrm>
            <a:off x="4181359" y="2202879"/>
            <a:ext cx="121459" cy="3477196"/>
          </a:xfrm>
          <a:custGeom>
            <a:avLst/>
            <a:gdLst>
              <a:gd name="connsiteX0" fmla="*/ 0 w 184022"/>
              <a:gd name="connsiteY0" fmla="*/ 0 h 3456432"/>
              <a:gd name="connsiteX1" fmla="*/ 182880 w 184022"/>
              <a:gd name="connsiteY1" fmla="*/ 1572768 h 3456432"/>
              <a:gd name="connsiteX2" fmla="*/ 82296 w 184022"/>
              <a:gd name="connsiteY2" fmla="*/ 3456432 h 3456432"/>
              <a:gd name="connsiteX3" fmla="*/ 82296 w 184022"/>
              <a:gd name="connsiteY3" fmla="*/ 3456432 h 345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22" h="3456432">
                <a:moveTo>
                  <a:pt x="0" y="0"/>
                </a:moveTo>
                <a:cubicBezTo>
                  <a:pt x="84582" y="498348"/>
                  <a:pt x="169164" y="996696"/>
                  <a:pt x="182880" y="1572768"/>
                </a:cubicBezTo>
                <a:cubicBezTo>
                  <a:pt x="196596" y="2148840"/>
                  <a:pt x="82296" y="3456432"/>
                  <a:pt x="82296" y="3456432"/>
                </a:cubicBezTo>
                <a:lnTo>
                  <a:pt x="82296" y="345643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64" name="Freihandform: Form 63">
            <a:extLst>
              <a:ext uri="{FF2B5EF4-FFF2-40B4-BE49-F238E27FC236}">
                <a16:creationId xmlns:a16="http://schemas.microsoft.com/office/drawing/2014/main" id="{0C42EA1C-BA25-4A2D-9028-E574DCD1B1BC}"/>
              </a:ext>
            </a:extLst>
          </p:cNvPr>
          <p:cNvSpPr/>
          <p:nvPr/>
        </p:nvSpPr>
        <p:spPr>
          <a:xfrm rot="10800000">
            <a:off x="4419534" y="2211105"/>
            <a:ext cx="365634" cy="3468969"/>
          </a:xfrm>
          <a:custGeom>
            <a:avLst/>
            <a:gdLst>
              <a:gd name="connsiteX0" fmla="*/ 0 w 184022"/>
              <a:gd name="connsiteY0" fmla="*/ 0 h 3456432"/>
              <a:gd name="connsiteX1" fmla="*/ 182880 w 184022"/>
              <a:gd name="connsiteY1" fmla="*/ 1572768 h 3456432"/>
              <a:gd name="connsiteX2" fmla="*/ 82296 w 184022"/>
              <a:gd name="connsiteY2" fmla="*/ 3456432 h 3456432"/>
              <a:gd name="connsiteX3" fmla="*/ 82296 w 184022"/>
              <a:gd name="connsiteY3" fmla="*/ 3456432 h 345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22" h="3456432">
                <a:moveTo>
                  <a:pt x="0" y="0"/>
                </a:moveTo>
                <a:cubicBezTo>
                  <a:pt x="84582" y="498348"/>
                  <a:pt x="169164" y="996696"/>
                  <a:pt x="182880" y="1572768"/>
                </a:cubicBezTo>
                <a:cubicBezTo>
                  <a:pt x="196596" y="2148840"/>
                  <a:pt x="82296" y="3456432"/>
                  <a:pt x="82296" y="3456432"/>
                </a:cubicBezTo>
                <a:lnTo>
                  <a:pt x="82296" y="345643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124" name="Line 15">
            <a:extLst>
              <a:ext uri="{FF2B5EF4-FFF2-40B4-BE49-F238E27FC236}">
                <a16:creationId xmlns:a16="http://schemas.microsoft.com/office/drawing/2014/main" id="{BBDA47B4-BF57-4D38-9746-2224FA8EE7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7072" y="917172"/>
            <a:ext cx="1956196" cy="2511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125" name="Freihandform: Form 124">
            <a:extLst>
              <a:ext uri="{FF2B5EF4-FFF2-40B4-BE49-F238E27FC236}">
                <a16:creationId xmlns:a16="http://schemas.microsoft.com/office/drawing/2014/main" id="{324EB109-7B7C-43FD-B9C1-7ABF168193E0}"/>
              </a:ext>
            </a:extLst>
          </p:cNvPr>
          <p:cNvSpPr/>
          <p:nvPr/>
        </p:nvSpPr>
        <p:spPr>
          <a:xfrm rot="18283204">
            <a:off x="3540730" y="3948286"/>
            <a:ext cx="77943" cy="1754041"/>
          </a:xfrm>
          <a:custGeom>
            <a:avLst/>
            <a:gdLst>
              <a:gd name="connsiteX0" fmla="*/ 0 w 184022"/>
              <a:gd name="connsiteY0" fmla="*/ 0 h 3456432"/>
              <a:gd name="connsiteX1" fmla="*/ 182880 w 184022"/>
              <a:gd name="connsiteY1" fmla="*/ 1572768 h 3456432"/>
              <a:gd name="connsiteX2" fmla="*/ 82296 w 184022"/>
              <a:gd name="connsiteY2" fmla="*/ 3456432 h 3456432"/>
              <a:gd name="connsiteX3" fmla="*/ 82296 w 184022"/>
              <a:gd name="connsiteY3" fmla="*/ 3456432 h 345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22" h="3456432">
                <a:moveTo>
                  <a:pt x="0" y="0"/>
                </a:moveTo>
                <a:cubicBezTo>
                  <a:pt x="84582" y="498348"/>
                  <a:pt x="169164" y="996696"/>
                  <a:pt x="182880" y="1572768"/>
                </a:cubicBezTo>
                <a:cubicBezTo>
                  <a:pt x="196596" y="2148840"/>
                  <a:pt x="82296" y="3456432"/>
                  <a:pt x="82296" y="3456432"/>
                </a:cubicBezTo>
                <a:lnTo>
                  <a:pt x="82296" y="345643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126" name="Freihandform: Form 125">
            <a:extLst>
              <a:ext uri="{FF2B5EF4-FFF2-40B4-BE49-F238E27FC236}">
                <a16:creationId xmlns:a16="http://schemas.microsoft.com/office/drawing/2014/main" id="{4E1CD905-99D6-496F-8D48-BE15AC522AAC}"/>
              </a:ext>
            </a:extLst>
          </p:cNvPr>
          <p:cNvSpPr/>
          <p:nvPr/>
        </p:nvSpPr>
        <p:spPr>
          <a:xfrm rot="7483204">
            <a:off x="3523471" y="3795799"/>
            <a:ext cx="99692" cy="1611580"/>
          </a:xfrm>
          <a:custGeom>
            <a:avLst/>
            <a:gdLst>
              <a:gd name="connsiteX0" fmla="*/ 0 w 184022"/>
              <a:gd name="connsiteY0" fmla="*/ 0 h 3456432"/>
              <a:gd name="connsiteX1" fmla="*/ 182880 w 184022"/>
              <a:gd name="connsiteY1" fmla="*/ 1572768 h 3456432"/>
              <a:gd name="connsiteX2" fmla="*/ 82296 w 184022"/>
              <a:gd name="connsiteY2" fmla="*/ 3456432 h 3456432"/>
              <a:gd name="connsiteX3" fmla="*/ 82296 w 184022"/>
              <a:gd name="connsiteY3" fmla="*/ 3456432 h 345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22" h="3456432">
                <a:moveTo>
                  <a:pt x="0" y="0"/>
                </a:moveTo>
                <a:cubicBezTo>
                  <a:pt x="84582" y="498348"/>
                  <a:pt x="169164" y="996696"/>
                  <a:pt x="182880" y="1572768"/>
                </a:cubicBezTo>
                <a:cubicBezTo>
                  <a:pt x="196596" y="2148840"/>
                  <a:pt x="82296" y="3456432"/>
                  <a:pt x="82296" y="3456432"/>
                </a:cubicBezTo>
                <a:lnTo>
                  <a:pt x="82296" y="345643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37811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FE24D-1416-47A7-8E30-FCD55ECE06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4510341"/>
          </a:xfrm>
        </p:spPr>
        <p:txBody>
          <a:bodyPr anchor="ctr">
            <a:normAutofit/>
          </a:bodyPr>
          <a:lstStyle/>
          <a:p>
            <a:r>
              <a:rPr lang="de-DE" dirty="0"/>
              <a:t>ENDE</a:t>
            </a:r>
          </a:p>
        </p:txBody>
      </p:sp>
    </p:spTree>
    <p:extLst>
      <p:ext uri="{BB962C8B-B14F-4D97-AF65-F5344CB8AC3E}">
        <p14:creationId xmlns:p14="http://schemas.microsoft.com/office/powerpoint/2010/main" val="36968633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026">
            <a:extLst>
              <a:ext uri="{FF2B5EF4-FFF2-40B4-BE49-F238E27FC236}">
                <a16:creationId xmlns:a16="http://schemas.microsoft.com/office/drawing/2014/main" id="{3ECA4BBB-E48C-498D-8807-428895BEE0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09775" y="1382286"/>
            <a:ext cx="8229600" cy="40934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de-DE" altLang="de-DE" sz="4800" b="1" dirty="0">
                <a:latin typeface="+mj-lt"/>
                <a:cs typeface="Arial" panose="020B0604020202020204" pitchFamily="34" charset="0"/>
              </a:rPr>
              <a:t>Wenn Kinder alles haben, was sie wollen,                                bekommen sie zu wenig von dem, was sie brauchen. </a:t>
            </a:r>
          </a:p>
          <a:p>
            <a:pPr algn="ctr"/>
            <a:endParaRPr lang="de-DE" altLang="de-DE" sz="4800" dirty="0"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de-DE" altLang="de-DE" sz="2000" i="1" dirty="0">
                <a:latin typeface="+mj-lt"/>
                <a:cs typeface="Arial" panose="020B0604020202020204" pitchFamily="34" charset="0"/>
              </a:rPr>
              <a:t>(Quelle unbekannt)</a:t>
            </a:r>
            <a:endParaRPr lang="de-DE" altLang="de-DE" sz="1200" dirty="0"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5604" name="Group 1028">
            <a:extLst>
              <a:ext uri="{FF2B5EF4-FFF2-40B4-BE49-F238E27FC236}">
                <a16:creationId xmlns:a16="http://schemas.microsoft.com/office/drawing/2014/main" id="{A230DBB5-BDE8-473D-BC58-743D59FC7DB9}"/>
              </a:ext>
            </a:extLst>
          </p:cNvPr>
          <p:cNvGrpSpPr>
            <a:grpSpLocks/>
          </p:cNvGrpSpPr>
          <p:nvPr/>
        </p:nvGrpSpPr>
        <p:grpSpPr bwMode="auto">
          <a:xfrm>
            <a:off x="2181225" y="495300"/>
            <a:ext cx="7829550" cy="495300"/>
            <a:chOff x="192" y="336"/>
            <a:chExt cx="4932" cy="312"/>
          </a:xfrm>
        </p:grpSpPr>
        <p:pic>
          <p:nvPicPr>
            <p:cNvPr id="25605" name="Picture 1029">
              <a:extLst>
                <a:ext uri="{FF2B5EF4-FFF2-40B4-BE49-F238E27FC236}">
                  <a16:creationId xmlns:a16="http://schemas.microsoft.com/office/drawing/2014/main" id="{679CD37D-21FD-4080-8106-37419CC2D9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36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6" name="Picture 1030">
              <a:extLst>
                <a:ext uri="{FF2B5EF4-FFF2-40B4-BE49-F238E27FC236}">
                  <a16:creationId xmlns:a16="http://schemas.microsoft.com/office/drawing/2014/main" id="{588CC3A5-DF5F-4E54-ABFD-DF919BF26A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36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7" name="Picture 1031">
              <a:extLst>
                <a:ext uri="{FF2B5EF4-FFF2-40B4-BE49-F238E27FC236}">
                  <a16:creationId xmlns:a16="http://schemas.microsoft.com/office/drawing/2014/main" id="{96C527CB-0156-40CF-BFD6-7E863988AB8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36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8" name="Picture 1032">
              <a:extLst>
                <a:ext uri="{FF2B5EF4-FFF2-40B4-BE49-F238E27FC236}">
                  <a16:creationId xmlns:a16="http://schemas.microsoft.com/office/drawing/2014/main" id="{702E6659-648C-471A-9D5E-F08F742419D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2" y="336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09" name="Picture 1033">
              <a:extLst>
                <a:ext uri="{FF2B5EF4-FFF2-40B4-BE49-F238E27FC236}">
                  <a16:creationId xmlns:a16="http://schemas.microsoft.com/office/drawing/2014/main" id="{3742E3F8-D76C-4CB4-A1D6-F2A104572C0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08" y="336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0" name="Picture 1034">
              <a:extLst>
                <a:ext uri="{FF2B5EF4-FFF2-40B4-BE49-F238E27FC236}">
                  <a16:creationId xmlns:a16="http://schemas.microsoft.com/office/drawing/2014/main" id="{6A3ECE14-1CAA-40ED-A021-294C0B0C1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4" y="336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25611" name="Group 1035">
            <a:extLst>
              <a:ext uri="{FF2B5EF4-FFF2-40B4-BE49-F238E27FC236}">
                <a16:creationId xmlns:a16="http://schemas.microsoft.com/office/drawing/2014/main" id="{823A6C9B-AB7E-4A47-BD71-AB59F9418CA4}"/>
              </a:ext>
            </a:extLst>
          </p:cNvPr>
          <p:cNvGrpSpPr>
            <a:grpSpLocks/>
          </p:cNvGrpSpPr>
          <p:nvPr/>
        </p:nvGrpSpPr>
        <p:grpSpPr bwMode="auto">
          <a:xfrm>
            <a:off x="2105025" y="5867400"/>
            <a:ext cx="7981950" cy="495300"/>
            <a:chOff x="192" y="3744"/>
            <a:chExt cx="5028" cy="312"/>
          </a:xfrm>
        </p:grpSpPr>
        <p:pic>
          <p:nvPicPr>
            <p:cNvPr id="25612" name="Picture 1036">
              <a:extLst>
                <a:ext uri="{FF2B5EF4-FFF2-40B4-BE49-F238E27FC236}">
                  <a16:creationId xmlns:a16="http://schemas.microsoft.com/office/drawing/2014/main" id="{5F338BC7-BF04-41B3-A227-F6CC5A8E02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3744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3" name="Picture 1037">
              <a:extLst>
                <a:ext uri="{FF2B5EF4-FFF2-40B4-BE49-F238E27FC236}">
                  <a16:creationId xmlns:a16="http://schemas.microsoft.com/office/drawing/2014/main" id="{899A52E0-6C8B-4C93-AA8D-4A9003A45FE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08" y="3744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4" name="Picture 1038">
              <a:extLst>
                <a:ext uri="{FF2B5EF4-FFF2-40B4-BE49-F238E27FC236}">
                  <a16:creationId xmlns:a16="http://schemas.microsoft.com/office/drawing/2014/main" id="{02235D75-0323-44BD-A936-19A214319EF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3744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5" name="Picture 1039">
              <a:extLst>
                <a:ext uri="{FF2B5EF4-FFF2-40B4-BE49-F238E27FC236}">
                  <a16:creationId xmlns:a16="http://schemas.microsoft.com/office/drawing/2014/main" id="{7679B098-CAC6-4237-870A-5536C326CA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88" y="3744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6" name="Picture 1040">
              <a:extLst>
                <a:ext uri="{FF2B5EF4-FFF2-40B4-BE49-F238E27FC236}">
                  <a16:creationId xmlns:a16="http://schemas.microsoft.com/office/drawing/2014/main" id="{8802BA9F-033F-4D3A-95DD-8D90C7536C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04" y="3744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5617" name="Picture 1041">
              <a:extLst>
                <a:ext uri="{FF2B5EF4-FFF2-40B4-BE49-F238E27FC236}">
                  <a16:creationId xmlns:a16="http://schemas.microsoft.com/office/drawing/2014/main" id="{DCE33F54-E1D9-4AD0-9383-8468F3AA6DA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20" y="3744"/>
              <a:ext cx="900" cy="3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reeform 2">
            <a:extLst>
              <a:ext uri="{FF2B5EF4-FFF2-40B4-BE49-F238E27FC236}">
                <a16:creationId xmlns:a16="http://schemas.microsoft.com/office/drawing/2014/main" id="{63E72E60-0620-4164-ACF8-3089B1915FFE}"/>
              </a:ext>
            </a:extLst>
          </p:cNvPr>
          <p:cNvSpPr>
            <a:spLocks/>
          </p:cNvSpPr>
          <p:nvPr/>
        </p:nvSpPr>
        <p:spPr bwMode="auto">
          <a:xfrm>
            <a:off x="1535114" y="5648325"/>
            <a:ext cx="9132887" cy="184150"/>
          </a:xfrm>
          <a:custGeom>
            <a:avLst/>
            <a:gdLst>
              <a:gd name="T0" fmla="*/ 0 w 5753"/>
              <a:gd name="T1" fmla="*/ 55 h 116"/>
              <a:gd name="T2" fmla="*/ 638 w 5753"/>
              <a:gd name="T3" fmla="*/ 83 h 116"/>
              <a:gd name="T4" fmla="*/ 923 w 5753"/>
              <a:gd name="T5" fmla="*/ 69 h 116"/>
              <a:gd name="T6" fmla="*/ 1429 w 5753"/>
              <a:gd name="T7" fmla="*/ 21 h 116"/>
              <a:gd name="T8" fmla="*/ 1763 w 5753"/>
              <a:gd name="T9" fmla="*/ 27 h 116"/>
              <a:gd name="T10" fmla="*/ 2227 w 5753"/>
              <a:gd name="T11" fmla="*/ 34 h 116"/>
              <a:gd name="T12" fmla="*/ 2415 w 5753"/>
              <a:gd name="T13" fmla="*/ 27 h 116"/>
              <a:gd name="T14" fmla="*/ 2484 w 5753"/>
              <a:gd name="T15" fmla="*/ 55 h 116"/>
              <a:gd name="T16" fmla="*/ 2526 w 5753"/>
              <a:gd name="T17" fmla="*/ 69 h 116"/>
              <a:gd name="T18" fmla="*/ 3220 w 5753"/>
              <a:gd name="T19" fmla="*/ 34 h 116"/>
              <a:gd name="T20" fmla="*/ 3838 w 5753"/>
              <a:gd name="T21" fmla="*/ 7 h 116"/>
              <a:gd name="T22" fmla="*/ 3858 w 5753"/>
              <a:gd name="T23" fmla="*/ 0 h 116"/>
              <a:gd name="T24" fmla="*/ 5038 w 5753"/>
              <a:gd name="T25" fmla="*/ 21 h 116"/>
              <a:gd name="T26" fmla="*/ 5753 w 5753"/>
              <a:gd name="T27" fmla="*/ 27 h 1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5753" h="116">
                <a:moveTo>
                  <a:pt x="0" y="55"/>
                </a:moveTo>
                <a:cubicBezTo>
                  <a:pt x="180" y="100"/>
                  <a:pt x="483" y="80"/>
                  <a:pt x="638" y="83"/>
                </a:cubicBezTo>
                <a:cubicBezTo>
                  <a:pt x="732" y="74"/>
                  <a:pt x="829" y="56"/>
                  <a:pt x="923" y="69"/>
                </a:cubicBezTo>
                <a:cubicBezTo>
                  <a:pt x="1107" y="60"/>
                  <a:pt x="1254" y="40"/>
                  <a:pt x="1429" y="21"/>
                </a:cubicBezTo>
                <a:cubicBezTo>
                  <a:pt x="1540" y="29"/>
                  <a:pt x="1655" y="4"/>
                  <a:pt x="1763" y="27"/>
                </a:cubicBezTo>
                <a:cubicBezTo>
                  <a:pt x="1890" y="116"/>
                  <a:pt x="2227" y="34"/>
                  <a:pt x="2227" y="34"/>
                </a:cubicBezTo>
                <a:cubicBezTo>
                  <a:pt x="2292" y="27"/>
                  <a:pt x="2350" y="20"/>
                  <a:pt x="2415" y="27"/>
                </a:cubicBezTo>
                <a:cubicBezTo>
                  <a:pt x="2455" y="47"/>
                  <a:pt x="2434" y="38"/>
                  <a:pt x="2484" y="55"/>
                </a:cubicBezTo>
                <a:cubicBezTo>
                  <a:pt x="2498" y="60"/>
                  <a:pt x="2526" y="69"/>
                  <a:pt x="2526" y="69"/>
                </a:cubicBezTo>
                <a:cubicBezTo>
                  <a:pt x="2758" y="61"/>
                  <a:pt x="2988" y="44"/>
                  <a:pt x="3220" y="34"/>
                </a:cubicBezTo>
                <a:cubicBezTo>
                  <a:pt x="3433" y="40"/>
                  <a:pt x="3628" y="26"/>
                  <a:pt x="3838" y="7"/>
                </a:cubicBezTo>
                <a:cubicBezTo>
                  <a:pt x="3845" y="5"/>
                  <a:pt x="3851" y="0"/>
                  <a:pt x="3858" y="0"/>
                </a:cubicBezTo>
                <a:cubicBezTo>
                  <a:pt x="4253" y="0"/>
                  <a:pt x="4643" y="16"/>
                  <a:pt x="5038" y="21"/>
                </a:cubicBezTo>
                <a:cubicBezTo>
                  <a:pt x="5281" y="91"/>
                  <a:pt x="5052" y="27"/>
                  <a:pt x="5753" y="27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grpSp>
        <p:nvGrpSpPr>
          <p:cNvPr id="2128" name="Group 80">
            <a:extLst>
              <a:ext uri="{FF2B5EF4-FFF2-40B4-BE49-F238E27FC236}">
                <a16:creationId xmlns:a16="http://schemas.microsoft.com/office/drawing/2014/main" id="{315B354B-E560-4A6B-9836-B8E5C5A070D9}"/>
              </a:ext>
            </a:extLst>
          </p:cNvPr>
          <p:cNvGrpSpPr>
            <a:grpSpLocks/>
          </p:cNvGrpSpPr>
          <p:nvPr/>
        </p:nvGrpSpPr>
        <p:grpSpPr bwMode="auto">
          <a:xfrm>
            <a:off x="3657600" y="5645150"/>
            <a:ext cx="1733550" cy="1212850"/>
            <a:chOff x="1330" y="3556"/>
            <a:chExt cx="1092" cy="764"/>
          </a:xfrm>
        </p:grpSpPr>
        <p:sp>
          <p:nvSpPr>
            <p:cNvPr id="2056" name="Freeform 8">
              <a:extLst>
                <a:ext uri="{FF2B5EF4-FFF2-40B4-BE49-F238E27FC236}">
                  <a16:creationId xmlns:a16="http://schemas.microsoft.com/office/drawing/2014/main" id="{D62BC767-5A93-4943-9414-755A50BC7F80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0" y="3556"/>
              <a:ext cx="451" cy="667"/>
            </a:xfrm>
            <a:custGeom>
              <a:avLst/>
              <a:gdLst>
                <a:gd name="T0" fmla="*/ 416 w 451"/>
                <a:gd name="T1" fmla="*/ 0 h 667"/>
                <a:gd name="T2" fmla="*/ 354 w 451"/>
                <a:gd name="T3" fmla="*/ 90 h 667"/>
                <a:gd name="T4" fmla="*/ 312 w 451"/>
                <a:gd name="T5" fmla="*/ 167 h 667"/>
                <a:gd name="T6" fmla="*/ 291 w 451"/>
                <a:gd name="T7" fmla="*/ 188 h 667"/>
                <a:gd name="T8" fmla="*/ 277 w 451"/>
                <a:gd name="T9" fmla="*/ 215 h 667"/>
                <a:gd name="T10" fmla="*/ 229 w 451"/>
                <a:gd name="T11" fmla="*/ 299 h 667"/>
                <a:gd name="T12" fmla="*/ 215 w 451"/>
                <a:gd name="T13" fmla="*/ 319 h 667"/>
                <a:gd name="T14" fmla="*/ 152 w 451"/>
                <a:gd name="T15" fmla="*/ 451 h 667"/>
                <a:gd name="T16" fmla="*/ 111 w 451"/>
                <a:gd name="T17" fmla="*/ 500 h 667"/>
                <a:gd name="T18" fmla="*/ 41 w 451"/>
                <a:gd name="T19" fmla="*/ 604 h 667"/>
                <a:gd name="T20" fmla="*/ 20 w 451"/>
                <a:gd name="T21" fmla="*/ 646 h 667"/>
                <a:gd name="T22" fmla="*/ 0 w 451"/>
                <a:gd name="T23" fmla="*/ 659 h 667"/>
                <a:gd name="T24" fmla="*/ 20 w 451"/>
                <a:gd name="T25" fmla="*/ 639 h 667"/>
                <a:gd name="T26" fmla="*/ 104 w 451"/>
                <a:gd name="T27" fmla="*/ 583 h 667"/>
                <a:gd name="T28" fmla="*/ 152 w 451"/>
                <a:gd name="T29" fmla="*/ 535 h 667"/>
                <a:gd name="T30" fmla="*/ 166 w 451"/>
                <a:gd name="T31" fmla="*/ 507 h 667"/>
                <a:gd name="T32" fmla="*/ 270 w 451"/>
                <a:gd name="T33" fmla="*/ 424 h 667"/>
                <a:gd name="T34" fmla="*/ 367 w 451"/>
                <a:gd name="T35" fmla="*/ 333 h 667"/>
                <a:gd name="T36" fmla="*/ 437 w 451"/>
                <a:gd name="T37" fmla="*/ 195 h 667"/>
                <a:gd name="T38" fmla="*/ 444 w 451"/>
                <a:gd name="T39" fmla="*/ 160 h 667"/>
                <a:gd name="T40" fmla="*/ 451 w 451"/>
                <a:gd name="T41" fmla="*/ 139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51" h="667">
                  <a:moveTo>
                    <a:pt x="416" y="0"/>
                  </a:moveTo>
                  <a:cubicBezTo>
                    <a:pt x="405" y="33"/>
                    <a:pt x="374" y="62"/>
                    <a:pt x="354" y="90"/>
                  </a:cubicBezTo>
                  <a:cubicBezTo>
                    <a:pt x="338" y="113"/>
                    <a:pt x="329" y="144"/>
                    <a:pt x="312" y="167"/>
                  </a:cubicBezTo>
                  <a:cubicBezTo>
                    <a:pt x="306" y="175"/>
                    <a:pt x="297" y="180"/>
                    <a:pt x="291" y="188"/>
                  </a:cubicBezTo>
                  <a:cubicBezTo>
                    <a:pt x="285" y="196"/>
                    <a:pt x="282" y="206"/>
                    <a:pt x="277" y="215"/>
                  </a:cubicBezTo>
                  <a:cubicBezTo>
                    <a:pt x="260" y="244"/>
                    <a:pt x="248" y="270"/>
                    <a:pt x="229" y="299"/>
                  </a:cubicBezTo>
                  <a:cubicBezTo>
                    <a:pt x="225" y="306"/>
                    <a:pt x="215" y="319"/>
                    <a:pt x="215" y="319"/>
                  </a:cubicBezTo>
                  <a:cubicBezTo>
                    <a:pt x="200" y="363"/>
                    <a:pt x="179" y="413"/>
                    <a:pt x="152" y="451"/>
                  </a:cubicBezTo>
                  <a:cubicBezTo>
                    <a:pt x="140" y="468"/>
                    <a:pt x="123" y="483"/>
                    <a:pt x="111" y="500"/>
                  </a:cubicBezTo>
                  <a:cubicBezTo>
                    <a:pt x="87" y="535"/>
                    <a:pt x="72" y="573"/>
                    <a:pt x="41" y="604"/>
                  </a:cubicBezTo>
                  <a:cubicBezTo>
                    <a:pt x="35" y="621"/>
                    <a:pt x="34" y="632"/>
                    <a:pt x="20" y="646"/>
                  </a:cubicBezTo>
                  <a:cubicBezTo>
                    <a:pt x="14" y="652"/>
                    <a:pt x="0" y="667"/>
                    <a:pt x="0" y="659"/>
                  </a:cubicBezTo>
                  <a:cubicBezTo>
                    <a:pt x="0" y="650"/>
                    <a:pt x="12" y="644"/>
                    <a:pt x="20" y="639"/>
                  </a:cubicBezTo>
                  <a:cubicBezTo>
                    <a:pt x="49" y="618"/>
                    <a:pt x="76" y="608"/>
                    <a:pt x="104" y="583"/>
                  </a:cubicBezTo>
                  <a:cubicBezTo>
                    <a:pt x="121" y="568"/>
                    <a:pt x="142" y="555"/>
                    <a:pt x="152" y="535"/>
                  </a:cubicBezTo>
                  <a:cubicBezTo>
                    <a:pt x="157" y="526"/>
                    <a:pt x="159" y="515"/>
                    <a:pt x="166" y="507"/>
                  </a:cubicBezTo>
                  <a:cubicBezTo>
                    <a:pt x="195" y="473"/>
                    <a:pt x="241" y="457"/>
                    <a:pt x="270" y="424"/>
                  </a:cubicBezTo>
                  <a:cubicBezTo>
                    <a:pt x="302" y="388"/>
                    <a:pt x="326" y="358"/>
                    <a:pt x="367" y="333"/>
                  </a:cubicBezTo>
                  <a:cubicBezTo>
                    <a:pt x="396" y="289"/>
                    <a:pt x="420" y="245"/>
                    <a:pt x="437" y="195"/>
                  </a:cubicBezTo>
                  <a:cubicBezTo>
                    <a:pt x="441" y="184"/>
                    <a:pt x="441" y="172"/>
                    <a:pt x="444" y="160"/>
                  </a:cubicBezTo>
                  <a:cubicBezTo>
                    <a:pt x="446" y="153"/>
                    <a:pt x="451" y="139"/>
                    <a:pt x="451" y="139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2057" name="Freeform 9">
              <a:extLst>
                <a:ext uri="{FF2B5EF4-FFF2-40B4-BE49-F238E27FC236}">
                  <a16:creationId xmlns:a16="http://schemas.microsoft.com/office/drawing/2014/main" id="{7E6CE783-51C6-4C19-A1F6-5600C0FA2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1832" y="3683"/>
              <a:ext cx="173" cy="569"/>
            </a:xfrm>
            <a:custGeom>
              <a:avLst/>
              <a:gdLst>
                <a:gd name="T0" fmla="*/ 0 w 173"/>
                <a:gd name="T1" fmla="*/ 0 h 569"/>
                <a:gd name="T2" fmla="*/ 90 w 173"/>
                <a:gd name="T3" fmla="*/ 125 h 569"/>
                <a:gd name="T4" fmla="*/ 139 w 173"/>
                <a:gd name="T5" fmla="*/ 569 h 569"/>
                <a:gd name="T6" fmla="*/ 173 w 173"/>
                <a:gd name="T7" fmla="*/ 472 h 569"/>
                <a:gd name="T8" fmla="*/ 173 w 173"/>
                <a:gd name="T9" fmla="*/ 180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3" h="569">
                  <a:moveTo>
                    <a:pt x="0" y="0"/>
                  </a:moveTo>
                  <a:cubicBezTo>
                    <a:pt x="51" y="17"/>
                    <a:pt x="78" y="75"/>
                    <a:pt x="90" y="125"/>
                  </a:cubicBezTo>
                  <a:cubicBezTo>
                    <a:pt x="91" y="180"/>
                    <a:pt x="68" y="463"/>
                    <a:pt x="139" y="569"/>
                  </a:cubicBezTo>
                  <a:cubicBezTo>
                    <a:pt x="158" y="540"/>
                    <a:pt x="163" y="505"/>
                    <a:pt x="173" y="472"/>
                  </a:cubicBezTo>
                  <a:cubicBezTo>
                    <a:pt x="170" y="367"/>
                    <a:pt x="173" y="280"/>
                    <a:pt x="173" y="18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2058" name="Freeform 10">
              <a:extLst>
                <a:ext uri="{FF2B5EF4-FFF2-40B4-BE49-F238E27FC236}">
                  <a16:creationId xmlns:a16="http://schemas.microsoft.com/office/drawing/2014/main" id="{8240A1EB-2A8D-48F7-9D8E-4E56564C56F7}"/>
                </a:ext>
              </a:extLst>
            </p:cNvPr>
            <p:cNvSpPr>
              <a:spLocks/>
            </p:cNvSpPr>
            <p:nvPr/>
          </p:nvSpPr>
          <p:spPr bwMode="auto">
            <a:xfrm>
              <a:off x="1881" y="3626"/>
              <a:ext cx="541" cy="626"/>
            </a:xfrm>
            <a:custGeom>
              <a:avLst/>
              <a:gdLst>
                <a:gd name="T0" fmla="*/ 104 w 541"/>
                <a:gd name="T1" fmla="*/ 1 h 626"/>
                <a:gd name="T2" fmla="*/ 159 w 541"/>
                <a:gd name="T3" fmla="*/ 8 h 626"/>
                <a:gd name="T4" fmla="*/ 173 w 541"/>
                <a:gd name="T5" fmla="*/ 36 h 626"/>
                <a:gd name="T6" fmla="*/ 194 w 541"/>
                <a:gd name="T7" fmla="*/ 50 h 626"/>
                <a:gd name="T8" fmla="*/ 249 w 541"/>
                <a:gd name="T9" fmla="*/ 140 h 626"/>
                <a:gd name="T10" fmla="*/ 347 w 541"/>
                <a:gd name="T11" fmla="*/ 313 h 626"/>
                <a:gd name="T12" fmla="*/ 416 w 541"/>
                <a:gd name="T13" fmla="*/ 411 h 626"/>
                <a:gd name="T14" fmla="*/ 492 w 541"/>
                <a:gd name="T15" fmla="*/ 522 h 626"/>
                <a:gd name="T16" fmla="*/ 541 w 541"/>
                <a:gd name="T17" fmla="*/ 598 h 626"/>
                <a:gd name="T18" fmla="*/ 458 w 541"/>
                <a:gd name="T19" fmla="*/ 570 h 626"/>
                <a:gd name="T20" fmla="*/ 423 w 541"/>
                <a:gd name="T21" fmla="*/ 542 h 626"/>
                <a:gd name="T22" fmla="*/ 388 w 541"/>
                <a:gd name="T23" fmla="*/ 501 h 626"/>
                <a:gd name="T24" fmla="*/ 270 w 541"/>
                <a:gd name="T25" fmla="*/ 279 h 626"/>
                <a:gd name="T26" fmla="*/ 242 w 541"/>
                <a:gd name="T27" fmla="*/ 237 h 626"/>
                <a:gd name="T28" fmla="*/ 145 w 541"/>
                <a:gd name="T29" fmla="*/ 133 h 626"/>
                <a:gd name="T30" fmla="*/ 152 w 541"/>
                <a:gd name="T31" fmla="*/ 161 h 626"/>
                <a:gd name="T32" fmla="*/ 145 w 541"/>
                <a:gd name="T33" fmla="*/ 272 h 626"/>
                <a:gd name="T34" fmla="*/ 131 w 541"/>
                <a:gd name="T35" fmla="*/ 251 h 626"/>
                <a:gd name="T36" fmla="*/ 118 w 541"/>
                <a:gd name="T37" fmla="*/ 209 h 626"/>
                <a:gd name="T38" fmla="*/ 76 w 541"/>
                <a:gd name="T39" fmla="*/ 84 h 626"/>
                <a:gd name="T40" fmla="*/ 13 w 541"/>
                <a:gd name="T41" fmla="*/ 71 h 626"/>
                <a:gd name="T42" fmla="*/ 0 w 541"/>
                <a:gd name="T43" fmla="*/ 50 h 6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541" h="626">
                  <a:moveTo>
                    <a:pt x="104" y="1"/>
                  </a:moveTo>
                  <a:cubicBezTo>
                    <a:pt x="122" y="3"/>
                    <a:pt x="143" y="0"/>
                    <a:pt x="159" y="8"/>
                  </a:cubicBezTo>
                  <a:cubicBezTo>
                    <a:pt x="168" y="13"/>
                    <a:pt x="166" y="28"/>
                    <a:pt x="173" y="36"/>
                  </a:cubicBezTo>
                  <a:cubicBezTo>
                    <a:pt x="178" y="42"/>
                    <a:pt x="187" y="45"/>
                    <a:pt x="194" y="50"/>
                  </a:cubicBezTo>
                  <a:cubicBezTo>
                    <a:pt x="213" y="78"/>
                    <a:pt x="236" y="109"/>
                    <a:pt x="249" y="140"/>
                  </a:cubicBezTo>
                  <a:cubicBezTo>
                    <a:pt x="277" y="204"/>
                    <a:pt x="293" y="262"/>
                    <a:pt x="347" y="313"/>
                  </a:cubicBezTo>
                  <a:cubicBezTo>
                    <a:pt x="365" y="352"/>
                    <a:pt x="380" y="387"/>
                    <a:pt x="416" y="411"/>
                  </a:cubicBezTo>
                  <a:cubicBezTo>
                    <a:pt x="434" y="456"/>
                    <a:pt x="464" y="484"/>
                    <a:pt x="492" y="522"/>
                  </a:cubicBezTo>
                  <a:cubicBezTo>
                    <a:pt x="504" y="556"/>
                    <a:pt x="527" y="557"/>
                    <a:pt x="541" y="598"/>
                  </a:cubicBezTo>
                  <a:cubicBezTo>
                    <a:pt x="499" y="626"/>
                    <a:pt x="493" y="594"/>
                    <a:pt x="458" y="570"/>
                  </a:cubicBezTo>
                  <a:cubicBezTo>
                    <a:pt x="420" y="513"/>
                    <a:pt x="469" y="578"/>
                    <a:pt x="423" y="542"/>
                  </a:cubicBezTo>
                  <a:cubicBezTo>
                    <a:pt x="409" y="531"/>
                    <a:pt x="401" y="514"/>
                    <a:pt x="388" y="501"/>
                  </a:cubicBezTo>
                  <a:cubicBezTo>
                    <a:pt x="362" y="423"/>
                    <a:pt x="329" y="338"/>
                    <a:pt x="270" y="279"/>
                  </a:cubicBezTo>
                  <a:cubicBezTo>
                    <a:pt x="255" y="219"/>
                    <a:pt x="276" y="277"/>
                    <a:pt x="242" y="237"/>
                  </a:cubicBezTo>
                  <a:cubicBezTo>
                    <a:pt x="204" y="193"/>
                    <a:pt x="209" y="154"/>
                    <a:pt x="145" y="133"/>
                  </a:cubicBezTo>
                  <a:cubicBezTo>
                    <a:pt x="147" y="142"/>
                    <a:pt x="152" y="151"/>
                    <a:pt x="152" y="161"/>
                  </a:cubicBezTo>
                  <a:cubicBezTo>
                    <a:pt x="152" y="198"/>
                    <a:pt x="153" y="236"/>
                    <a:pt x="145" y="272"/>
                  </a:cubicBezTo>
                  <a:cubicBezTo>
                    <a:pt x="143" y="280"/>
                    <a:pt x="135" y="259"/>
                    <a:pt x="131" y="251"/>
                  </a:cubicBezTo>
                  <a:cubicBezTo>
                    <a:pt x="127" y="243"/>
                    <a:pt x="121" y="217"/>
                    <a:pt x="118" y="209"/>
                  </a:cubicBezTo>
                  <a:cubicBezTo>
                    <a:pt x="105" y="167"/>
                    <a:pt x="90" y="126"/>
                    <a:pt x="76" y="84"/>
                  </a:cubicBezTo>
                  <a:cubicBezTo>
                    <a:pt x="69" y="64"/>
                    <a:pt x="34" y="77"/>
                    <a:pt x="13" y="71"/>
                  </a:cubicBezTo>
                  <a:cubicBezTo>
                    <a:pt x="9" y="64"/>
                    <a:pt x="0" y="50"/>
                    <a:pt x="0" y="5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2059" name="Freeform 11">
              <a:extLst>
                <a:ext uri="{FF2B5EF4-FFF2-40B4-BE49-F238E27FC236}">
                  <a16:creationId xmlns:a16="http://schemas.microsoft.com/office/drawing/2014/main" id="{82D62F73-E6AC-4DE0-96A4-89DDC10ADBF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12" y="3683"/>
              <a:ext cx="238" cy="637"/>
            </a:xfrm>
            <a:custGeom>
              <a:avLst/>
              <a:gdLst>
                <a:gd name="T0" fmla="*/ 92 w 238"/>
                <a:gd name="T1" fmla="*/ 0 h 637"/>
                <a:gd name="T2" fmla="*/ 64 w 238"/>
                <a:gd name="T3" fmla="*/ 249 h 637"/>
                <a:gd name="T4" fmla="*/ 23 w 238"/>
                <a:gd name="T5" fmla="*/ 430 h 637"/>
                <a:gd name="T6" fmla="*/ 71 w 238"/>
                <a:gd name="T7" fmla="*/ 534 h 637"/>
                <a:gd name="T8" fmla="*/ 99 w 238"/>
                <a:gd name="T9" fmla="*/ 492 h 637"/>
                <a:gd name="T10" fmla="*/ 106 w 238"/>
                <a:gd name="T11" fmla="*/ 465 h 637"/>
                <a:gd name="T12" fmla="*/ 127 w 238"/>
                <a:gd name="T13" fmla="*/ 430 h 637"/>
                <a:gd name="T14" fmla="*/ 196 w 238"/>
                <a:gd name="T15" fmla="*/ 222 h 637"/>
                <a:gd name="T16" fmla="*/ 238 w 238"/>
                <a:gd name="T17" fmla="*/ 48 h 6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8" h="637">
                  <a:moveTo>
                    <a:pt x="92" y="0"/>
                  </a:moveTo>
                  <a:cubicBezTo>
                    <a:pt x="86" y="84"/>
                    <a:pt x="75" y="166"/>
                    <a:pt x="64" y="249"/>
                  </a:cubicBezTo>
                  <a:cubicBezTo>
                    <a:pt x="56" y="310"/>
                    <a:pt x="33" y="369"/>
                    <a:pt x="23" y="430"/>
                  </a:cubicBezTo>
                  <a:cubicBezTo>
                    <a:pt x="33" y="637"/>
                    <a:pt x="0" y="589"/>
                    <a:pt x="71" y="534"/>
                  </a:cubicBezTo>
                  <a:cubicBezTo>
                    <a:pt x="92" y="471"/>
                    <a:pt x="58" y="562"/>
                    <a:pt x="99" y="492"/>
                  </a:cubicBezTo>
                  <a:cubicBezTo>
                    <a:pt x="104" y="484"/>
                    <a:pt x="102" y="473"/>
                    <a:pt x="106" y="465"/>
                  </a:cubicBezTo>
                  <a:cubicBezTo>
                    <a:pt x="112" y="453"/>
                    <a:pt x="120" y="442"/>
                    <a:pt x="127" y="430"/>
                  </a:cubicBezTo>
                  <a:cubicBezTo>
                    <a:pt x="135" y="362"/>
                    <a:pt x="157" y="280"/>
                    <a:pt x="196" y="222"/>
                  </a:cubicBezTo>
                  <a:cubicBezTo>
                    <a:pt x="206" y="162"/>
                    <a:pt x="211" y="102"/>
                    <a:pt x="238" y="48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de-DE" dirty="0">
                <a:latin typeface="+mj-lt"/>
              </a:endParaRPr>
            </a:p>
          </p:txBody>
        </p:sp>
      </p:grpSp>
      <p:sp>
        <p:nvSpPr>
          <p:cNvPr id="2091" name="Text Box 43">
            <a:extLst>
              <a:ext uri="{FF2B5EF4-FFF2-40B4-BE49-F238E27FC236}">
                <a16:creationId xmlns:a16="http://schemas.microsoft.com/office/drawing/2014/main" id="{6EDB792F-C39E-4456-B0DA-EA64969F2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0" y="59436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+mj-lt"/>
              </a:rPr>
              <a:t>Elternhaus</a:t>
            </a:r>
          </a:p>
        </p:txBody>
      </p:sp>
      <p:sp>
        <p:nvSpPr>
          <p:cNvPr id="2092" name="Text Box 44">
            <a:extLst>
              <a:ext uri="{FF2B5EF4-FFF2-40B4-BE49-F238E27FC236}">
                <a16:creationId xmlns:a16="http://schemas.microsoft.com/office/drawing/2014/main" id="{ED6A4192-92FF-48F9-991F-C58B04CB27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48400" y="5867400"/>
            <a:ext cx="19812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+mj-lt"/>
              </a:rPr>
              <a:t>Schule</a:t>
            </a:r>
          </a:p>
        </p:txBody>
      </p:sp>
      <p:sp>
        <p:nvSpPr>
          <p:cNvPr id="2093" name="Text Box 45">
            <a:extLst>
              <a:ext uri="{FF2B5EF4-FFF2-40B4-BE49-F238E27FC236}">
                <a16:creationId xmlns:a16="http://schemas.microsoft.com/office/drawing/2014/main" id="{1B9BDF4E-C2E0-4A39-BB4F-2E82EC073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5200" y="6400800"/>
            <a:ext cx="2667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solidFill>
                  <a:srgbClr val="0000FF"/>
                </a:solidFill>
                <a:latin typeface="+mj-lt"/>
              </a:rPr>
              <a:t>Erziehungspartnerschaft</a:t>
            </a:r>
          </a:p>
        </p:txBody>
      </p:sp>
      <p:sp>
        <p:nvSpPr>
          <p:cNvPr id="2094" name="Line 46">
            <a:extLst>
              <a:ext uri="{FF2B5EF4-FFF2-40B4-BE49-F238E27FC236}">
                <a16:creationId xmlns:a16="http://schemas.microsoft.com/office/drawing/2014/main" id="{6F773AB4-15DD-465D-B462-D204E507D25C}"/>
              </a:ext>
            </a:extLst>
          </p:cNvPr>
          <p:cNvSpPr>
            <a:spLocks noChangeShapeType="1"/>
          </p:cNvSpPr>
          <p:nvPr/>
        </p:nvSpPr>
        <p:spPr bwMode="auto">
          <a:xfrm>
            <a:off x="2362200" y="6324600"/>
            <a:ext cx="1143000" cy="2286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2095" name="Line 47">
            <a:extLst>
              <a:ext uri="{FF2B5EF4-FFF2-40B4-BE49-F238E27FC236}">
                <a16:creationId xmlns:a16="http://schemas.microsoft.com/office/drawing/2014/main" id="{1B5CB96D-337F-444E-A555-141977C8BC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6248400"/>
            <a:ext cx="762000" cy="304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125E5415-98D3-4791-94C1-9A9FB1E11CDD}"/>
              </a:ext>
            </a:extLst>
          </p:cNvPr>
          <p:cNvGrpSpPr/>
          <p:nvPr/>
        </p:nvGrpSpPr>
        <p:grpSpPr>
          <a:xfrm>
            <a:off x="10542524" y="201613"/>
            <a:ext cx="1311275" cy="1219200"/>
            <a:chOff x="9372600" y="76200"/>
            <a:chExt cx="1311275" cy="1219200"/>
          </a:xfrm>
        </p:grpSpPr>
        <p:sp>
          <p:nvSpPr>
            <p:cNvPr id="2061" name="Oval 13">
              <a:extLst>
                <a:ext uri="{FF2B5EF4-FFF2-40B4-BE49-F238E27FC236}">
                  <a16:creationId xmlns:a16="http://schemas.microsoft.com/office/drawing/2014/main" id="{1562A4BE-DFD4-4E1A-8606-E4C6CEE5CFE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372600" y="76200"/>
              <a:ext cx="1143000" cy="1219200"/>
            </a:xfrm>
            <a:prstGeom prst="ellipse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00"/>
                </a:gs>
              </a:gsLst>
              <a:lin ang="2700000" scaled="1"/>
            </a:gradFill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DE" dirty="0">
                <a:latin typeface="+mj-lt"/>
              </a:endParaRPr>
            </a:p>
          </p:txBody>
        </p:sp>
        <p:sp>
          <p:nvSpPr>
            <p:cNvPr id="2096" name="Text Box 48">
              <a:extLst>
                <a:ext uri="{FF2B5EF4-FFF2-40B4-BE49-F238E27FC236}">
                  <a16:creationId xmlns:a16="http://schemas.microsoft.com/office/drawing/2014/main" id="{691F3E8A-2130-4294-A9AC-4AE1EE2780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388475" y="325200"/>
              <a:ext cx="1295400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solidFill>
                    <a:schemeClr val="accent2"/>
                  </a:solidFill>
                  <a:latin typeface="+mj-lt"/>
                </a:rPr>
                <a:t>Angenehme                    Lern-atmosphäre</a:t>
              </a:r>
            </a:p>
          </p:txBody>
        </p:sp>
      </p:grpSp>
      <p:sp>
        <p:nvSpPr>
          <p:cNvPr id="2097" name="Text Box 49">
            <a:extLst>
              <a:ext uri="{FF2B5EF4-FFF2-40B4-BE49-F238E27FC236}">
                <a16:creationId xmlns:a16="http://schemas.microsoft.com/office/drawing/2014/main" id="{FF415077-E9EC-46F0-B9E6-992CC60641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61812" y="0"/>
            <a:ext cx="12954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Bewegung</a:t>
            </a:r>
          </a:p>
        </p:txBody>
      </p:sp>
      <p:sp>
        <p:nvSpPr>
          <p:cNvPr id="2098" name="Text Box 50">
            <a:extLst>
              <a:ext uri="{FF2B5EF4-FFF2-40B4-BE49-F238E27FC236}">
                <a16:creationId xmlns:a16="http://schemas.microsoft.com/office/drawing/2014/main" id="{E1EC0BA7-0A51-4885-9282-A070B75DC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26210" y="337558"/>
            <a:ext cx="12954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spielendes Lernen</a:t>
            </a:r>
          </a:p>
        </p:txBody>
      </p:sp>
      <p:sp>
        <p:nvSpPr>
          <p:cNvPr id="2099" name="Text Box 51">
            <a:extLst>
              <a:ext uri="{FF2B5EF4-FFF2-40B4-BE49-F238E27FC236}">
                <a16:creationId xmlns:a16="http://schemas.microsoft.com/office/drawing/2014/main" id="{2B8FFF05-3D51-4153-836B-9F7C95820D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62473" y="838965"/>
            <a:ext cx="16002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entdeckendes Lernen</a:t>
            </a:r>
          </a:p>
        </p:txBody>
      </p:sp>
      <p:sp>
        <p:nvSpPr>
          <p:cNvPr id="2100" name="Text Box 52">
            <a:extLst>
              <a:ext uri="{FF2B5EF4-FFF2-40B4-BE49-F238E27FC236}">
                <a16:creationId xmlns:a16="http://schemas.microsoft.com/office/drawing/2014/main" id="{A9050709-AA51-4073-8D32-5F020363F0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98600" y="1418006"/>
            <a:ext cx="1752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Anschaulichkeit</a:t>
            </a:r>
          </a:p>
        </p:txBody>
      </p:sp>
      <p:sp>
        <p:nvSpPr>
          <p:cNvPr id="2101" name="Text Box 53">
            <a:extLst>
              <a:ext uri="{FF2B5EF4-FFF2-40B4-BE49-F238E27FC236}">
                <a16:creationId xmlns:a16="http://schemas.microsoft.com/office/drawing/2014/main" id="{F8A72F3B-B92E-4548-BC1C-1DB8EB4DDD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957374" y="1789742"/>
            <a:ext cx="18288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Selbstständiges Arbeiten</a:t>
            </a:r>
          </a:p>
        </p:txBody>
      </p:sp>
      <p:sp>
        <p:nvSpPr>
          <p:cNvPr id="2102" name="Text Box 54">
            <a:extLst>
              <a:ext uri="{FF2B5EF4-FFF2-40B4-BE49-F238E27FC236}">
                <a16:creationId xmlns:a16="http://schemas.microsoft.com/office/drawing/2014/main" id="{9980BBC6-451B-4AD0-9101-D0D55D5264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91814" y="2380404"/>
            <a:ext cx="895158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Lern-freude</a:t>
            </a:r>
          </a:p>
        </p:txBody>
      </p:sp>
      <p:sp>
        <p:nvSpPr>
          <p:cNvPr id="2103" name="Text Box 55">
            <a:extLst>
              <a:ext uri="{FF2B5EF4-FFF2-40B4-BE49-F238E27FC236}">
                <a16:creationId xmlns:a16="http://schemas.microsoft.com/office/drawing/2014/main" id="{431B1FD9-2743-423A-BB12-B0FB87E681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469385" y="2622926"/>
            <a:ext cx="1100681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Handeln-des Begrei-fen</a:t>
            </a:r>
          </a:p>
        </p:txBody>
      </p:sp>
      <p:sp>
        <p:nvSpPr>
          <p:cNvPr id="2104" name="Text Box 56">
            <a:extLst>
              <a:ext uri="{FF2B5EF4-FFF2-40B4-BE49-F238E27FC236}">
                <a16:creationId xmlns:a16="http://schemas.microsoft.com/office/drawing/2014/main" id="{3E73FA34-9BF4-4FB7-95F1-42EF482195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865" y="3313122"/>
            <a:ext cx="95227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Rhyth-misier-ung</a:t>
            </a:r>
          </a:p>
        </p:txBody>
      </p:sp>
      <p:sp>
        <p:nvSpPr>
          <p:cNvPr id="2105" name="Text Box 57">
            <a:extLst>
              <a:ext uri="{FF2B5EF4-FFF2-40B4-BE49-F238E27FC236}">
                <a16:creationId xmlns:a16="http://schemas.microsoft.com/office/drawing/2014/main" id="{6B7E94E7-A24A-4BF8-B36E-775EB44A6BB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9758" y="2539595"/>
            <a:ext cx="145157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sz="1600" b="1" dirty="0">
                <a:latin typeface="+mj-lt"/>
              </a:rPr>
              <a:t>Anspannung und Entspannung</a:t>
            </a:r>
          </a:p>
        </p:txBody>
      </p:sp>
      <p:sp>
        <p:nvSpPr>
          <p:cNvPr id="2189" name="Text Box 141">
            <a:extLst>
              <a:ext uri="{FF2B5EF4-FFF2-40B4-BE49-F238E27FC236}">
                <a16:creationId xmlns:a16="http://schemas.microsoft.com/office/drawing/2014/main" id="{996198C7-6DDD-4DAA-A862-B44E225646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91000" y="5791200"/>
            <a:ext cx="1371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de-DE" dirty="0">
                <a:latin typeface="+mj-lt"/>
              </a:rPr>
              <a:t>Kiga</a:t>
            </a:r>
          </a:p>
        </p:txBody>
      </p:sp>
      <p:sp>
        <p:nvSpPr>
          <p:cNvPr id="2190" name="Line 142">
            <a:extLst>
              <a:ext uri="{FF2B5EF4-FFF2-40B4-BE49-F238E27FC236}">
                <a16:creationId xmlns:a16="http://schemas.microsoft.com/office/drawing/2014/main" id="{5EF05F87-3AB9-499C-96D8-FEC1096984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495800" y="6172200"/>
            <a:ext cx="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2191" name="Line 143">
            <a:extLst>
              <a:ext uri="{FF2B5EF4-FFF2-40B4-BE49-F238E27FC236}">
                <a16:creationId xmlns:a16="http://schemas.microsoft.com/office/drawing/2014/main" id="{36D5DDC6-AAA7-4CE4-83AD-A320E0A8070D}"/>
              </a:ext>
            </a:extLst>
          </p:cNvPr>
          <p:cNvSpPr>
            <a:spLocks noChangeShapeType="1"/>
          </p:cNvSpPr>
          <p:nvPr/>
        </p:nvSpPr>
        <p:spPr bwMode="auto">
          <a:xfrm>
            <a:off x="4953000" y="6019800"/>
            <a:ext cx="1295400" cy="762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2192" name="Line 144">
            <a:extLst>
              <a:ext uri="{FF2B5EF4-FFF2-40B4-BE49-F238E27FC236}">
                <a16:creationId xmlns:a16="http://schemas.microsoft.com/office/drawing/2014/main" id="{C47EB88B-00F7-4FF2-B1EE-E1F481B9610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200400" y="6019800"/>
            <a:ext cx="9906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82E72EAB-1C5A-4275-955A-E6D66F8016F0}"/>
              </a:ext>
            </a:extLst>
          </p:cNvPr>
          <p:cNvGrpSpPr/>
          <p:nvPr/>
        </p:nvGrpSpPr>
        <p:grpSpPr>
          <a:xfrm>
            <a:off x="4746656" y="286609"/>
            <a:ext cx="1227972" cy="1263948"/>
            <a:chOff x="4884835" y="204568"/>
            <a:chExt cx="1227972" cy="1263948"/>
          </a:xfrm>
        </p:grpSpPr>
        <p:sp>
          <p:nvSpPr>
            <p:cNvPr id="2169" name="Text Box 121">
              <a:hlinkClick r:id="rId2" action="ppaction://hlinksldjump"/>
              <a:extLst>
                <a:ext uri="{FF2B5EF4-FFF2-40B4-BE49-F238E27FC236}">
                  <a16:creationId xmlns:a16="http://schemas.microsoft.com/office/drawing/2014/main" id="{6B753EB2-1B1F-4F09-B365-8BDC9DA12D4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148314">
              <a:off x="4884835" y="500912"/>
              <a:ext cx="1227972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latin typeface="+mj-lt"/>
                </a:rPr>
                <a:t>Kenntnisse und  Fertigkeiten</a:t>
              </a:r>
            </a:p>
          </p:txBody>
        </p:sp>
        <p:sp>
          <p:nvSpPr>
            <p:cNvPr id="82" name="Träne 81">
              <a:extLst>
                <a:ext uri="{FF2B5EF4-FFF2-40B4-BE49-F238E27FC236}">
                  <a16:creationId xmlns:a16="http://schemas.microsoft.com/office/drawing/2014/main" id="{960D8FEA-48E7-4F39-9148-7BFDB2DF6600}"/>
                </a:ext>
              </a:extLst>
            </p:cNvPr>
            <p:cNvSpPr/>
            <p:nvPr/>
          </p:nvSpPr>
          <p:spPr>
            <a:xfrm rot="11408997">
              <a:off x="4953888" y="204568"/>
              <a:ext cx="1128328" cy="1263948"/>
            </a:xfrm>
            <a:prstGeom prst="teardrop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C015A170-95E8-4115-8C76-C6C7865BE3A3}"/>
              </a:ext>
            </a:extLst>
          </p:cNvPr>
          <p:cNvGrpSpPr/>
          <p:nvPr/>
        </p:nvGrpSpPr>
        <p:grpSpPr>
          <a:xfrm>
            <a:off x="3476478" y="161232"/>
            <a:ext cx="1263948" cy="1244145"/>
            <a:chOff x="3476478" y="161232"/>
            <a:chExt cx="1263948" cy="1244145"/>
          </a:xfrm>
        </p:grpSpPr>
        <p:sp>
          <p:nvSpPr>
            <p:cNvPr id="2170" name="Text Box 122">
              <a:hlinkClick r:id="rId3" action="ppaction://hlinksldjump"/>
              <a:extLst>
                <a:ext uri="{FF2B5EF4-FFF2-40B4-BE49-F238E27FC236}">
                  <a16:creationId xmlns:a16="http://schemas.microsoft.com/office/drawing/2014/main" id="{99AD53BD-B762-4B23-81F8-3266593A25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3006138">
              <a:off x="3562514" y="426909"/>
              <a:ext cx="1218273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latin typeface="+mj-lt"/>
                </a:rPr>
                <a:t>Sprachliche Ausdrucks-fähigkeit</a:t>
              </a:r>
            </a:p>
          </p:txBody>
        </p:sp>
        <p:sp>
          <p:nvSpPr>
            <p:cNvPr id="83" name="Träne 82">
              <a:extLst>
                <a:ext uri="{FF2B5EF4-FFF2-40B4-BE49-F238E27FC236}">
                  <a16:creationId xmlns:a16="http://schemas.microsoft.com/office/drawing/2014/main" id="{28A83E10-2FCE-4593-9642-BDE1A561CE05}"/>
                </a:ext>
              </a:extLst>
            </p:cNvPr>
            <p:cNvSpPr/>
            <p:nvPr/>
          </p:nvSpPr>
          <p:spPr>
            <a:xfrm rot="6274526">
              <a:off x="3544288" y="93422"/>
              <a:ext cx="1128328" cy="1263948"/>
            </a:xfrm>
            <a:prstGeom prst="teardrop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C8D19714-30FD-4C08-B02F-B9DFA7B7BE75}"/>
              </a:ext>
            </a:extLst>
          </p:cNvPr>
          <p:cNvGrpSpPr/>
          <p:nvPr/>
        </p:nvGrpSpPr>
        <p:grpSpPr>
          <a:xfrm>
            <a:off x="2654873" y="947039"/>
            <a:ext cx="1352323" cy="1263948"/>
            <a:chOff x="2625797" y="983731"/>
            <a:chExt cx="1352323" cy="1263948"/>
          </a:xfrm>
        </p:grpSpPr>
        <p:sp>
          <p:nvSpPr>
            <p:cNvPr id="2171" name="Text Box 123">
              <a:hlinkClick r:id="rId4" action="ppaction://hlinksldjump"/>
              <a:extLst>
                <a:ext uri="{FF2B5EF4-FFF2-40B4-BE49-F238E27FC236}">
                  <a16:creationId xmlns:a16="http://schemas.microsoft.com/office/drawing/2014/main" id="{04D883D5-4A20-404C-AA05-5799B4B2998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0692724">
              <a:off x="2698743" y="1310523"/>
              <a:ext cx="1279377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latin typeface="+mj-lt"/>
                </a:rPr>
                <a:t>Interesse und Lust am Lernen</a:t>
              </a:r>
            </a:p>
          </p:txBody>
        </p:sp>
        <p:sp>
          <p:nvSpPr>
            <p:cNvPr id="84" name="Träne 83">
              <a:extLst>
                <a:ext uri="{FF2B5EF4-FFF2-40B4-BE49-F238E27FC236}">
                  <a16:creationId xmlns:a16="http://schemas.microsoft.com/office/drawing/2014/main" id="{186D35AA-13AE-408E-BDE8-8A95D23ED7DD}"/>
                </a:ext>
              </a:extLst>
            </p:cNvPr>
            <p:cNvSpPr/>
            <p:nvPr/>
          </p:nvSpPr>
          <p:spPr>
            <a:xfrm rot="2662594">
              <a:off x="2625797" y="983731"/>
              <a:ext cx="1128328" cy="1263948"/>
            </a:xfrm>
            <a:prstGeom prst="teardrop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</p:grp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7D083AB8-5507-4E0A-BB76-76BAC02A6C42}"/>
              </a:ext>
            </a:extLst>
          </p:cNvPr>
          <p:cNvGrpSpPr/>
          <p:nvPr/>
        </p:nvGrpSpPr>
        <p:grpSpPr>
          <a:xfrm>
            <a:off x="5301468" y="1458551"/>
            <a:ext cx="1263948" cy="1128328"/>
            <a:chOff x="5284490" y="1476709"/>
            <a:chExt cx="1263948" cy="1128328"/>
          </a:xfrm>
        </p:grpSpPr>
        <p:sp>
          <p:nvSpPr>
            <p:cNvPr id="2168" name="Text Box 120">
              <a:hlinkClick r:id="rId5" action="ppaction://hlinksldjump"/>
              <a:extLst>
                <a:ext uri="{FF2B5EF4-FFF2-40B4-BE49-F238E27FC236}">
                  <a16:creationId xmlns:a16="http://schemas.microsoft.com/office/drawing/2014/main" id="{86E934C4-4AFA-41C8-873F-9F6BB3D370B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400234">
              <a:off x="5285202" y="1773959"/>
              <a:ext cx="1164528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latin typeface="+mj-lt"/>
                </a:rPr>
                <a:t>Soziale Fähigkeiten</a:t>
              </a:r>
            </a:p>
          </p:txBody>
        </p:sp>
        <p:sp>
          <p:nvSpPr>
            <p:cNvPr id="85" name="Träne 84">
              <a:extLst>
                <a:ext uri="{FF2B5EF4-FFF2-40B4-BE49-F238E27FC236}">
                  <a16:creationId xmlns:a16="http://schemas.microsoft.com/office/drawing/2014/main" id="{6ACC610F-733D-4C96-A3D2-B999E1493789}"/>
                </a:ext>
              </a:extLst>
            </p:cNvPr>
            <p:cNvSpPr/>
            <p:nvPr/>
          </p:nvSpPr>
          <p:spPr>
            <a:xfrm rot="15395788">
              <a:off x="5352300" y="1408899"/>
              <a:ext cx="1128328" cy="1263948"/>
            </a:xfrm>
            <a:prstGeom prst="teardrop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</p:grp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560C78D0-67A1-48EF-80BF-62181990E8E7}"/>
              </a:ext>
            </a:extLst>
          </p:cNvPr>
          <p:cNvGrpSpPr/>
          <p:nvPr/>
        </p:nvGrpSpPr>
        <p:grpSpPr>
          <a:xfrm>
            <a:off x="4548600" y="2368264"/>
            <a:ext cx="1263948" cy="1128328"/>
            <a:chOff x="4465343" y="2380109"/>
            <a:chExt cx="1263948" cy="1128328"/>
          </a:xfrm>
        </p:grpSpPr>
        <p:sp>
          <p:nvSpPr>
            <p:cNvPr id="2150" name="Text Box 102">
              <a:hlinkClick r:id="rId6" action="ppaction://hlinksldjump"/>
              <a:extLst>
                <a:ext uri="{FF2B5EF4-FFF2-40B4-BE49-F238E27FC236}">
                  <a16:creationId xmlns:a16="http://schemas.microsoft.com/office/drawing/2014/main" id="{1E746013-56C0-4AAD-8ED4-6BD85A99F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2487147">
              <a:off x="4526183" y="2626956"/>
              <a:ext cx="11953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latin typeface="+mj-lt"/>
                </a:rPr>
                <a:t>Körperliche Entwicklung</a:t>
              </a:r>
            </a:p>
          </p:txBody>
        </p:sp>
        <p:sp>
          <p:nvSpPr>
            <p:cNvPr id="86" name="Träne 85">
              <a:extLst>
                <a:ext uri="{FF2B5EF4-FFF2-40B4-BE49-F238E27FC236}">
                  <a16:creationId xmlns:a16="http://schemas.microsoft.com/office/drawing/2014/main" id="{E668DD16-9C65-4748-AC4D-927EF3D1361E}"/>
                </a:ext>
              </a:extLst>
            </p:cNvPr>
            <p:cNvSpPr/>
            <p:nvPr/>
          </p:nvSpPr>
          <p:spPr>
            <a:xfrm rot="18041562">
              <a:off x="4533153" y="2312299"/>
              <a:ext cx="1128328" cy="1263948"/>
            </a:xfrm>
            <a:prstGeom prst="teardrop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5A478C8D-DFE5-4486-945B-EE2826AF0AEB}"/>
              </a:ext>
            </a:extLst>
          </p:cNvPr>
          <p:cNvGrpSpPr/>
          <p:nvPr/>
        </p:nvGrpSpPr>
        <p:grpSpPr>
          <a:xfrm>
            <a:off x="3018547" y="2114777"/>
            <a:ext cx="1238361" cy="1263948"/>
            <a:chOff x="3052917" y="2134275"/>
            <a:chExt cx="1238361" cy="1263948"/>
          </a:xfrm>
        </p:grpSpPr>
        <p:sp>
          <p:nvSpPr>
            <p:cNvPr id="2172" name="Text Box 124">
              <a:hlinkClick r:id="rId7" action="ppaction://hlinksldjump"/>
              <a:extLst>
                <a:ext uri="{FF2B5EF4-FFF2-40B4-BE49-F238E27FC236}">
                  <a16:creationId xmlns:a16="http://schemas.microsoft.com/office/drawing/2014/main" id="{20CDA9F2-CF11-4219-AD3B-413844A9E3D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19360323">
              <a:off x="3052917" y="2322958"/>
              <a:ext cx="1238361" cy="7386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de-DE" altLang="de-DE" sz="1400" b="1" dirty="0">
                  <a:latin typeface="+mj-lt"/>
                </a:rPr>
                <a:t>Seelische Voraussetz-ungen</a:t>
              </a:r>
            </a:p>
          </p:txBody>
        </p:sp>
        <p:sp>
          <p:nvSpPr>
            <p:cNvPr id="87" name="Träne 86">
              <a:extLst>
                <a:ext uri="{FF2B5EF4-FFF2-40B4-BE49-F238E27FC236}">
                  <a16:creationId xmlns:a16="http://schemas.microsoft.com/office/drawing/2014/main" id="{F41013D8-A5B1-4B1E-8996-09ED9E9D677A}"/>
                </a:ext>
              </a:extLst>
            </p:cNvPr>
            <p:cNvSpPr/>
            <p:nvPr/>
          </p:nvSpPr>
          <p:spPr>
            <a:xfrm>
              <a:off x="3060834" y="2134275"/>
              <a:ext cx="1128328" cy="1263948"/>
            </a:xfrm>
            <a:prstGeom prst="teardrop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>
                <a:latin typeface="+mj-lt"/>
              </a:endParaRPr>
            </a:p>
          </p:txBody>
        </p:sp>
      </p:grpSp>
      <p:sp>
        <p:nvSpPr>
          <p:cNvPr id="95" name="Line 14">
            <a:extLst>
              <a:ext uri="{FF2B5EF4-FFF2-40B4-BE49-F238E27FC236}">
                <a16:creationId xmlns:a16="http://schemas.microsoft.com/office/drawing/2014/main" id="{DB4F7679-D831-428D-9856-AE58E08FDF3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359311" y="200483"/>
            <a:ext cx="12192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96" name="Line 15">
            <a:extLst>
              <a:ext uri="{FF2B5EF4-FFF2-40B4-BE49-F238E27FC236}">
                <a16:creationId xmlns:a16="http://schemas.microsoft.com/office/drawing/2014/main" id="{691F67AA-256F-4C10-816A-1E60D18DB78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933688" y="627445"/>
            <a:ext cx="1590324" cy="3119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97" name="Line 16">
            <a:extLst>
              <a:ext uri="{FF2B5EF4-FFF2-40B4-BE49-F238E27FC236}">
                <a16:creationId xmlns:a16="http://schemas.microsoft.com/office/drawing/2014/main" id="{A8068E09-4CD5-4804-BF0E-AB8A67C1C5D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08310" y="1081659"/>
            <a:ext cx="1361756" cy="43370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98" name="Line 19">
            <a:extLst>
              <a:ext uri="{FF2B5EF4-FFF2-40B4-BE49-F238E27FC236}">
                <a16:creationId xmlns:a16="http://schemas.microsoft.com/office/drawing/2014/main" id="{B94364EC-6A95-428E-B3F8-F634FD84C81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369712" y="1355663"/>
            <a:ext cx="1429287" cy="126726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99" name="Line 20">
            <a:extLst>
              <a:ext uri="{FF2B5EF4-FFF2-40B4-BE49-F238E27FC236}">
                <a16:creationId xmlns:a16="http://schemas.microsoft.com/office/drawing/2014/main" id="{3C8965C5-99CF-4F79-BD0A-538C944DE47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252995" y="1438213"/>
            <a:ext cx="599979" cy="12719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100" name="Line 21">
            <a:extLst>
              <a:ext uri="{FF2B5EF4-FFF2-40B4-BE49-F238E27FC236}">
                <a16:creationId xmlns:a16="http://schemas.microsoft.com/office/drawing/2014/main" id="{EAC4CA96-F0B7-4FAC-9382-F9995A321993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633995" y="1438212"/>
            <a:ext cx="371379" cy="195749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101" name="Line 23">
            <a:extLst>
              <a:ext uri="{FF2B5EF4-FFF2-40B4-BE49-F238E27FC236}">
                <a16:creationId xmlns:a16="http://schemas.microsoft.com/office/drawing/2014/main" id="{D81D6277-3DD9-4590-B001-303B99956371}"/>
              </a:ext>
            </a:extLst>
          </p:cNvPr>
          <p:cNvSpPr>
            <a:spLocks noChangeShapeType="1"/>
          </p:cNvSpPr>
          <p:nvPr/>
        </p:nvSpPr>
        <p:spPr bwMode="auto">
          <a:xfrm>
            <a:off x="11157774" y="1438213"/>
            <a:ext cx="152400" cy="1143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102" name="Line 165">
            <a:extLst>
              <a:ext uri="{FF2B5EF4-FFF2-40B4-BE49-F238E27FC236}">
                <a16:creationId xmlns:a16="http://schemas.microsoft.com/office/drawing/2014/main" id="{0FAAF0FF-F227-4699-B95B-2DAE426874B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99891" y="1230680"/>
            <a:ext cx="1088249" cy="67822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sp>
        <p:nvSpPr>
          <p:cNvPr id="2" name="Ellipse 1">
            <a:extLst>
              <a:ext uri="{FF2B5EF4-FFF2-40B4-BE49-F238E27FC236}">
                <a16:creationId xmlns:a16="http://schemas.microsoft.com/office/drawing/2014/main" id="{1107562F-1E00-4FFC-8C91-C4284C861559}"/>
              </a:ext>
            </a:extLst>
          </p:cNvPr>
          <p:cNvSpPr/>
          <p:nvPr/>
        </p:nvSpPr>
        <p:spPr>
          <a:xfrm>
            <a:off x="3952746" y="1437328"/>
            <a:ext cx="1128328" cy="738852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16" name="Freihandform: Form 15">
            <a:extLst>
              <a:ext uri="{FF2B5EF4-FFF2-40B4-BE49-F238E27FC236}">
                <a16:creationId xmlns:a16="http://schemas.microsoft.com/office/drawing/2014/main" id="{0EF867E5-199F-4C3B-B697-EE3428330834}"/>
              </a:ext>
            </a:extLst>
          </p:cNvPr>
          <p:cNvSpPr/>
          <p:nvPr/>
        </p:nvSpPr>
        <p:spPr>
          <a:xfrm>
            <a:off x="4181359" y="2202879"/>
            <a:ext cx="121459" cy="3477196"/>
          </a:xfrm>
          <a:custGeom>
            <a:avLst/>
            <a:gdLst>
              <a:gd name="connsiteX0" fmla="*/ 0 w 184022"/>
              <a:gd name="connsiteY0" fmla="*/ 0 h 3456432"/>
              <a:gd name="connsiteX1" fmla="*/ 182880 w 184022"/>
              <a:gd name="connsiteY1" fmla="*/ 1572768 h 3456432"/>
              <a:gd name="connsiteX2" fmla="*/ 82296 w 184022"/>
              <a:gd name="connsiteY2" fmla="*/ 3456432 h 3456432"/>
              <a:gd name="connsiteX3" fmla="*/ 82296 w 184022"/>
              <a:gd name="connsiteY3" fmla="*/ 3456432 h 345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22" h="3456432">
                <a:moveTo>
                  <a:pt x="0" y="0"/>
                </a:moveTo>
                <a:cubicBezTo>
                  <a:pt x="84582" y="498348"/>
                  <a:pt x="169164" y="996696"/>
                  <a:pt x="182880" y="1572768"/>
                </a:cubicBezTo>
                <a:cubicBezTo>
                  <a:pt x="196596" y="2148840"/>
                  <a:pt x="82296" y="3456432"/>
                  <a:pt x="82296" y="3456432"/>
                </a:cubicBezTo>
                <a:lnTo>
                  <a:pt x="82296" y="345643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64" name="Freihandform: Form 63">
            <a:extLst>
              <a:ext uri="{FF2B5EF4-FFF2-40B4-BE49-F238E27FC236}">
                <a16:creationId xmlns:a16="http://schemas.microsoft.com/office/drawing/2014/main" id="{0C42EA1C-BA25-4A2D-9028-E574DCD1B1BC}"/>
              </a:ext>
            </a:extLst>
          </p:cNvPr>
          <p:cNvSpPr/>
          <p:nvPr/>
        </p:nvSpPr>
        <p:spPr>
          <a:xfrm rot="10800000">
            <a:off x="4419534" y="2211105"/>
            <a:ext cx="365634" cy="3468969"/>
          </a:xfrm>
          <a:custGeom>
            <a:avLst/>
            <a:gdLst>
              <a:gd name="connsiteX0" fmla="*/ 0 w 184022"/>
              <a:gd name="connsiteY0" fmla="*/ 0 h 3456432"/>
              <a:gd name="connsiteX1" fmla="*/ 182880 w 184022"/>
              <a:gd name="connsiteY1" fmla="*/ 1572768 h 3456432"/>
              <a:gd name="connsiteX2" fmla="*/ 82296 w 184022"/>
              <a:gd name="connsiteY2" fmla="*/ 3456432 h 3456432"/>
              <a:gd name="connsiteX3" fmla="*/ 82296 w 184022"/>
              <a:gd name="connsiteY3" fmla="*/ 3456432 h 345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22" h="3456432">
                <a:moveTo>
                  <a:pt x="0" y="0"/>
                </a:moveTo>
                <a:cubicBezTo>
                  <a:pt x="84582" y="498348"/>
                  <a:pt x="169164" y="996696"/>
                  <a:pt x="182880" y="1572768"/>
                </a:cubicBezTo>
                <a:cubicBezTo>
                  <a:pt x="196596" y="2148840"/>
                  <a:pt x="82296" y="3456432"/>
                  <a:pt x="82296" y="3456432"/>
                </a:cubicBezTo>
                <a:lnTo>
                  <a:pt x="82296" y="345643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124" name="Line 15">
            <a:extLst>
              <a:ext uri="{FF2B5EF4-FFF2-40B4-BE49-F238E27FC236}">
                <a16:creationId xmlns:a16="http://schemas.microsoft.com/office/drawing/2014/main" id="{BBDA47B4-BF57-4D38-9746-2224FA8EE7B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577072" y="917172"/>
            <a:ext cx="1956196" cy="25116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dirty="0">
              <a:latin typeface="+mj-lt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8B4A2E0-F522-BF17-145F-4EA16A64AA89}"/>
              </a:ext>
            </a:extLst>
          </p:cNvPr>
          <p:cNvGrpSpPr/>
          <p:nvPr/>
        </p:nvGrpSpPr>
        <p:grpSpPr>
          <a:xfrm>
            <a:off x="1283087" y="2931656"/>
            <a:ext cx="1867392" cy="1826932"/>
            <a:chOff x="1351087" y="2977427"/>
            <a:chExt cx="1867392" cy="1826932"/>
          </a:xfrm>
        </p:grpSpPr>
        <p:pic>
          <p:nvPicPr>
            <p:cNvPr id="20" name="Grafik 19">
              <a:extLst>
                <a:ext uri="{FF2B5EF4-FFF2-40B4-BE49-F238E27FC236}">
                  <a16:creationId xmlns:a16="http://schemas.microsoft.com/office/drawing/2014/main" id="{E9FE83A3-4A3F-47FE-B4DB-D9AAF31A137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229594">
              <a:off x="1351087" y="2977427"/>
              <a:ext cx="1867392" cy="1826932"/>
            </a:xfrm>
            <a:prstGeom prst="rect">
              <a:avLst/>
            </a:prstGeom>
          </p:spPr>
        </p:pic>
        <p:sp>
          <p:nvSpPr>
            <p:cNvPr id="21" name="Textfeld 20">
              <a:extLst>
                <a:ext uri="{FF2B5EF4-FFF2-40B4-BE49-F238E27FC236}">
                  <a16:creationId xmlns:a16="http://schemas.microsoft.com/office/drawing/2014/main" id="{010F1633-7ACD-48CB-AC4B-9376CEA72B62}"/>
                </a:ext>
              </a:extLst>
            </p:cNvPr>
            <p:cNvSpPr txBox="1"/>
            <p:nvPr/>
          </p:nvSpPr>
          <p:spPr>
            <a:xfrm>
              <a:off x="1972574" y="3655296"/>
              <a:ext cx="802473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050" dirty="0">
                  <a:latin typeface="+mj-lt"/>
                </a:rPr>
                <a:t>Freude am Lernen</a:t>
              </a:r>
            </a:p>
          </p:txBody>
        </p:sp>
      </p:grpSp>
      <p:sp>
        <p:nvSpPr>
          <p:cNvPr id="125" name="Freihandform: Form 124">
            <a:extLst>
              <a:ext uri="{FF2B5EF4-FFF2-40B4-BE49-F238E27FC236}">
                <a16:creationId xmlns:a16="http://schemas.microsoft.com/office/drawing/2014/main" id="{324EB109-7B7C-43FD-B9C1-7ABF168193E0}"/>
              </a:ext>
            </a:extLst>
          </p:cNvPr>
          <p:cNvSpPr/>
          <p:nvPr/>
        </p:nvSpPr>
        <p:spPr>
          <a:xfrm rot="18283204">
            <a:off x="3540730" y="3948286"/>
            <a:ext cx="77943" cy="1754041"/>
          </a:xfrm>
          <a:custGeom>
            <a:avLst/>
            <a:gdLst>
              <a:gd name="connsiteX0" fmla="*/ 0 w 184022"/>
              <a:gd name="connsiteY0" fmla="*/ 0 h 3456432"/>
              <a:gd name="connsiteX1" fmla="*/ 182880 w 184022"/>
              <a:gd name="connsiteY1" fmla="*/ 1572768 h 3456432"/>
              <a:gd name="connsiteX2" fmla="*/ 82296 w 184022"/>
              <a:gd name="connsiteY2" fmla="*/ 3456432 h 3456432"/>
              <a:gd name="connsiteX3" fmla="*/ 82296 w 184022"/>
              <a:gd name="connsiteY3" fmla="*/ 3456432 h 345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22" h="3456432">
                <a:moveTo>
                  <a:pt x="0" y="0"/>
                </a:moveTo>
                <a:cubicBezTo>
                  <a:pt x="84582" y="498348"/>
                  <a:pt x="169164" y="996696"/>
                  <a:pt x="182880" y="1572768"/>
                </a:cubicBezTo>
                <a:cubicBezTo>
                  <a:pt x="196596" y="2148840"/>
                  <a:pt x="82296" y="3456432"/>
                  <a:pt x="82296" y="3456432"/>
                </a:cubicBezTo>
                <a:lnTo>
                  <a:pt x="82296" y="345643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  <p:sp>
        <p:nvSpPr>
          <p:cNvPr id="126" name="Freihandform: Form 125">
            <a:extLst>
              <a:ext uri="{FF2B5EF4-FFF2-40B4-BE49-F238E27FC236}">
                <a16:creationId xmlns:a16="http://schemas.microsoft.com/office/drawing/2014/main" id="{4E1CD905-99D6-496F-8D48-BE15AC522AAC}"/>
              </a:ext>
            </a:extLst>
          </p:cNvPr>
          <p:cNvSpPr/>
          <p:nvPr/>
        </p:nvSpPr>
        <p:spPr>
          <a:xfrm rot="7483204">
            <a:off x="3523471" y="3795799"/>
            <a:ext cx="99692" cy="1611580"/>
          </a:xfrm>
          <a:custGeom>
            <a:avLst/>
            <a:gdLst>
              <a:gd name="connsiteX0" fmla="*/ 0 w 184022"/>
              <a:gd name="connsiteY0" fmla="*/ 0 h 3456432"/>
              <a:gd name="connsiteX1" fmla="*/ 182880 w 184022"/>
              <a:gd name="connsiteY1" fmla="*/ 1572768 h 3456432"/>
              <a:gd name="connsiteX2" fmla="*/ 82296 w 184022"/>
              <a:gd name="connsiteY2" fmla="*/ 3456432 h 3456432"/>
              <a:gd name="connsiteX3" fmla="*/ 82296 w 184022"/>
              <a:gd name="connsiteY3" fmla="*/ 3456432 h 3456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84022" h="3456432">
                <a:moveTo>
                  <a:pt x="0" y="0"/>
                </a:moveTo>
                <a:cubicBezTo>
                  <a:pt x="84582" y="498348"/>
                  <a:pt x="169164" y="996696"/>
                  <a:pt x="182880" y="1572768"/>
                </a:cubicBezTo>
                <a:cubicBezTo>
                  <a:pt x="196596" y="2148840"/>
                  <a:pt x="82296" y="3456432"/>
                  <a:pt x="82296" y="3456432"/>
                </a:cubicBezTo>
                <a:lnTo>
                  <a:pt x="82296" y="3456432"/>
                </a:lnTo>
              </a:path>
            </a:pathLst>
          </a:cu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>
            <a:extLst>
              <a:ext uri="{FF2B5EF4-FFF2-40B4-BE49-F238E27FC236}">
                <a16:creationId xmlns:a16="http://schemas.microsoft.com/office/drawing/2014/main" id="{ABBEED47-5503-433B-B843-3FF39EB8D9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"/>
            <a:ext cx="586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3200" b="1" u="sng" dirty="0">
                <a:latin typeface="+mj-lt"/>
              </a:rPr>
              <a:t>Körperliche Voraussetzungen</a:t>
            </a:r>
          </a:p>
        </p:txBody>
      </p: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DB59CC86-B578-413A-A96C-EDEBC0AB9A81}"/>
              </a:ext>
            </a:extLst>
          </p:cNvPr>
          <p:cNvGrpSpPr/>
          <p:nvPr/>
        </p:nvGrpSpPr>
        <p:grpSpPr>
          <a:xfrm>
            <a:off x="3276600" y="1128744"/>
            <a:ext cx="4824984" cy="1718008"/>
            <a:chOff x="3276600" y="1128744"/>
            <a:chExt cx="4824984" cy="1718008"/>
          </a:xfrm>
        </p:grpSpPr>
        <p:sp>
          <p:nvSpPr>
            <p:cNvPr id="10243" name="Rectangle 3">
              <a:extLst>
                <a:ext uri="{FF2B5EF4-FFF2-40B4-BE49-F238E27FC236}">
                  <a16:creationId xmlns:a16="http://schemas.microsoft.com/office/drawing/2014/main" id="{714E95FF-87CE-401A-8508-A4903654FF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1128744"/>
              <a:ext cx="28194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Grobmotorik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10247" name="Rectangle 7">
              <a:extLst>
                <a:ext uri="{FF2B5EF4-FFF2-40B4-BE49-F238E27FC236}">
                  <a16:creationId xmlns:a16="http://schemas.microsoft.com/office/drawing/2014/main" id="{FDCD8C6D-30A0-4F70-942A-1ACFB8FB6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1730442"/>
              <a:ext cx="26121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Feinmotorik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10248" name="Rectangle 8">
              <a:extLst>
                <a:ext uri="{FF2B5EF4-FFF2-40B4-BE49-F238E27FC236}">
                  <a16:creationId xmlns:a16="http://schemas.microsoft.com/office/drawing/2014/main" id="{44274992-CFC7-4A4E-8C04-28FF597681C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327639"/>
              <a:ext cx="4824984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Raum-/Lagebeziehungen</a:t>
              </a:r>
              <a:endParaRPr lang="de-DE" altLang="de-DE" sz="2800" dirty="0">
                <a:latin typeface="+mj-lt"/>
              </a:endParaRPr>
            </a:p>
          </p:txBody>
        </p:sp>
      </p:grp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21F78AF4-5645-43D3-98DF-02BD4A5CA2DD}"/>
              </a:ext>
            </a:extLst>
          </p:cNvPr>
          <p:cNvGrpSpPr/>
          <p:nvPr/>
        </p:nvGrpSpPr>
        <p:grpSpPr>
          <a:xfrm>
            <a:off x="3124200" y="3238145"/>
            <a:ext cx="6629400" cy="2624603"/>
            <a:chOff x="3124200" y="3200400"/>
            <a:chExt cx="6629400" cy="2624603"/>
          </a:xfrm>
        </p:grpSpPr>
        <p:sp>
          <p:nvSpPr>
            <p:cNvPr id="10245" name="Rectangle 5">
              <a:extLst>
                <a:ext uri="{FF2B5EF4-FFF2-40B4-BE49-F238E27FC236}">
                  <a16:creationId xmlns:a16="http://schemas.microsoft.com/office/drawing/2014/main" id="{5564CDBD-5923-440B-BCBA-452403DD276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0400" y="3200400"/>
              <a:ext cx="6553200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de-DE" altLang="de-DE" sz="1400" b="1" u="sng" dirty="0">
                  <a:latin typeface="+mj-lt"/>
                  <a:cs typeface="Arial" panose="020B0604020202020204" pitchFamily="34" charset="0"/>
                </a:rPr>
                <a:t>Beispiele</a:t>
              </a:r>
              <a:r>
                <a:rPr lang="de-DE" altLang="de-DE" sz="1400" u="sng" dirty="0">
                  <a:latin typeface="+mj-lt"/>
                </a:rPr>
                <a:t>:</a:t>
              </a:r>
            </a:p>
          </p:txBody>
        </p:sp>
        <p:sp>
          <p:nvSpPr>
            <p:cNvPr id="10250" name="Rectangle 10">
              <a:extLst>
                <a:ext uri="{FF2B5EF4-FFF2-40B4-BE49-F238E27FC236}">
                  <a16:creationId xmlns:a16="http://schemas.microsoft.com/office/drawing/2014/main" id="{11C85986-33EC-4CE5-93EB-C04BA78B862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581400"/>
              <a:ext cx="35052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auf einem Bein stehen, hüpfen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0252" name="Rectangle 12">
              <a:extLst>
                <a:ext uri="{FF2B5EF4-FFF2-40B4-BE49-F238E27FC236}">
                  <a16:creationId xmlns:a16="http://schemas.microsoft.com/office/drawing/2014/main" id="{850F867F-C91A-436F-82C1-AB4E86ADFF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991927"/>
              <a:ext cx="241706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Ball fangen, werfen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0253" name="Rectangle 13">
              <a:extLst>
                <a:ext uri="{FF2B5EF4-FFF2-40B4-BE49-F238E27FC236}">
                  <a16:creationId xmlns:a16="http://schemas.microsoft.com/office/drawing/2014/main" id="{8CD6A044-2794-4579-B08D-E36E85A86C3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402454"/>
              <a:ext cx="405384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Kräfte und Körper gezielt einsetzen 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0255" name="Rectangle 15">
              <a:extLst>
                <a:ext uri="{FF2B5EF4-FFF2-40B4-BE49-F238E27FC236}">
                  <a16:creationId xmlns:a16="http://schemas.microsoft.com/office/drawing/2014/main" id="{FFA3DA52-4820-40A5-9FF0-94858B22A6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820582"/>
              <a:ext cx="4724400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an- und ausziehen, Stift richtig halten, falten,          </a:t>
              </a:r>
            </a:p>
            <a:p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 genau ausschneiden</a:t>
              </a:r>
            </a:p>
          </p:txBody>
        </p:sp>
        <p:sp>
          <p:nvSpPr>
            <p:cNvPr id="10256" name="Rectangle 16">
              <a:extLst>
                <a:ext uri="{FF2B5EF4-FFF2-40B4-BE49-F238E27FC236}">
                  <a16:creationId xmlns:a16="http://schemas.microsoft.com/office/drawing/2014/main" id="{4F339988-2BD4-4A74-8CCE-FB91960EE55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488453"/>
              <a:ext cx="445617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 oben, unten, rechts, links unterscheiden </a:t>
              </a:r>
            </a:p>
          </p:txBody>
        </p:sp>
      </p:grpSp>
      <p:pic>
        <p:nvPicPr>
          <p:cNvPr id="7" name="Grafik 6">
            <a:extLst>
              <a:ext uri="{FF2B5EF4-FFF2-40B4-BE49-F238E27FC236}">
                <a16:creationId xmlns:a16="http://schemas.microsoft.com/office/drawing/2014/main" id="{1B2AFA92-4DC6-4C2B-808B-5AFAD1C8FC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6489" y="3830447"/>
            <a:ext cx="2308618" cy="144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7DCEFF8C-7CC4-4473-B0F8-7958C6D20BD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54" b="11069"/>
          <a:stretch/>
        </p:blipFill>
        <p:spPr>
          <a:xfrm>
            <a:off x="630936" y="1463674"/>
            <a:ext cx="2080469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>
            <a:extLst>
              <a:ext uri="{FF2B5EF4-FFF2-40B4-BE49-F238E27FC236}">
                <a16:creationId xmlns:a16="http://schemas.microsoft.com/office/drawing/2014/main" id="{5068A5B6-8F6B-4303-9C10-0E912CFB05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0" y="381000"/>
            <a:ext cx="9144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altLang="de-DE" sz="3200" b="1" u="sng" dirty="0">
                <a:latin typeface="+mj-lt"/>
              </a:rPr>
              <a:t>Soziale Fähigkeiten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5927BB8-3ED0-412D-80CA-6BE1E03C58ED}"/>
              </a:ext>
            </a:extLst>
          </p:cNvPr>
          <p:cNvGrpSpPr/>
          <p:nvPr/>
        </p:nvGrpSpPr>
        <p:grpSpPr>
          <a:xfrm>
            <a:off x="2999232" y="2503361"/>
            <a:ext cx="5149596" cy="3571243"/>
            <a:chOff x="3019044" y="2283905"/>
            <a:chExt cx="5149596" cy="3571243"/>
          </a:xfrm>
        </p:grpSpPr>
        <p:sp>
          <p:nvSpPr>
            <p:cNvPr id="13317" name="Rectangle 5">
              <a:extLst>
                <a:ext uri="{FF2B5EF4-FFF2-40B4-BE49-F238E27FC236}">
                  <a16:creationId xmlns:a16="http://schemas.microsoft.com/office/drawing/2014/main" id="{95F70964-DDEC-4550-9C58-16C0C4AED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664" y="2283905"/>
              <a:ext cx="112166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1400" b="1" u="sng" dirty="0">
                  <a:latin typeface="+mj-lt"/>
                  <a:cs typeface="Arial" panose="020B0604020202020204" pitchFamily="34" charset="0"/>
                </a:rPr>
                <a:t>Beispiele</a:t>
              </a:r>
              <a:r>
                <a:rPr lang="de-DE" altLang="de-DE" sz="1400" u="sng" dirty="0">
                  <a:latin typeface="+mj-lt"/>
                </a:rPr>
                <a:t>:</a:t>
              </a:r>
            </a:p>
          </p:txBody>
        </p:sp>
        <p:sp>
          <p:nvSpPr>
            <p:cNvPr id="13320" name="Rectangle 8">
              <a:extLst>
                <a:ext uri="{FF2B5EF4-FFF2-40B4-BE49-F238E27FC236}">
                  <a16:creationId xmlns:a16="http://schemas.microsoft.com/office/drawing/2014/main" id="{2B8690F6-C393-48B9-AA62-F8758953332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664" y="3014155"/>
              <a:ext cx="308457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sich vor der Gruppe äußern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3321" name="Rectangle 9">
              <a:extLst>
                <a:ext uri="{FF2B5EF4-FFF2-40B4-BE49-F238E27FC236}">
                  <a16:creationId xmlns:a16="http://schemas.microsoft.com/office/drawing/2014/main" id="{3A22DF4E-CA45-419D-BB7D-03EB77FC44D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664" y="3389092"/>
              <a:ext cx="514197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Konflikte verbal und lösungsorientiert austragen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3322" name="Rectangle 10">
              <a:extLst>
                <a:ext uri="{FF2B5EF4-FFF2-40B4-BE49-F238E27FC236}">
                  <a16:creationId xmlns:a16="http://schemas.microsoft.com/office/drawing/2014/main" id="{70363E2D-8288-4C27-A574-53B0B245F0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664" y="3765807"/>
              <a:ext cx="4821936" cy="5810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regelmäßig und auch zur gleichen Uhrzeit in den </a:t>
              </a:r>
            </a:p>
            <a:p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 Kindergarten gehen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3323" name="Rectangle 11">
              <a:extLst>
                <a:ext uri="{FF2B5EF4-FFF2-40B4-BE49-F238E27FC236}">
                  <a16:creationId xmlns:a16="http://schemas.microsoft.com/office/drawing/2014/main" id="{ACDA8317-AAA8-45E5-95DF-8E1E86CCE94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664" y="4389760"/>
              <a:ext cx="252679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sich an Regeln halten</a:t>
              </a:r>
            </a:p>
          </p:txBody>
        </p:sp>
        <p:sp>
          <p:nvSpPr>
            <p:cNvPr id="13324" name="Rectangle 12">
              <a:extLst>
                <a:ext uri="{FF2B5EF4-FFF2-40B4-BE49-F238E27FC236}">
                  <a16:creationId xmlns:a16="http://schemas.microsoft.com/office/drawing/2014/main" id="{65D39AAF-E653-4845-A967-D37747E7F0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044" y="4768724"/>
              <a:ext cx="408127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sich in andere Kinder hineinversetzen </a:t>
              </a:r>
            </a:p>
          </p:txBody>
        </p:sp>
        <p:sp>
          <p:nvSpPr>
            <p:cNvPr id="13325" name="Rectangle 13">
              <a:extLst>
                <a:ext uri="{FF2B5EF4-FFF2-40B4-BE49-F238E27FC236}">
                  <a16:creationId xmlns:a16="http://schemas.microsoft.com/office/drawing/2014/main" id="{67AB73E3-9358-4076-BB63-58B7EE6AC8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664" y="2633155"/>
              <a:ext cx="308457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auf andere Kinder zugehen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3326" name="Rectangle 14">
              <a:extLst>
                <a:ext uri="{FF2B5EF4-FFF2-40B4-BE49-F238E27FC236}">
                  <a16:creationId xmlns:a16="http://schemas.microsoft.com/office/drawing/2014/main" id="{E91BF3FD-B308-4F7F-B614-BDD56BABF8B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044" y="5143661"/>
              <a:ext cx="2971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sich selbst zurücknehmen </a:t>
              </a:r>
            </a:p>
          </p:txBody>
        </p:sp>
        <p:sp>
          <p:nvSpPr>
            <p:cNvPr id="13" name="Rectangle 14">
              <a:extLst>
                <a:ext uri="{FF2B5EF4-FFF2-40B4-BE49-F238E27FC236}">
                  <a16:creationId xmlns:a16="http://schemas.microsoft.com/office/drawing/2014/main" id="{17C8F85D-410D-4F55-9CC7-E6D85AEA8A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19044" y="5518598"/>
              <a:ext cx="2971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Verantwortung übernehmen</a:t>
              </a: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30EF6602-93F3-4B3F-88FE-8D64AA61821D}"/>
              </a:ext>
            </a:extLst>
          </p:cNvPr>
          <p:cNvGrpSpPr/>
          <p:nvPr/>
        </p:nvGrpSpPr>
        <p:grpSpPr>
          <a:xfrm>
            <a:off x="3026664" y="1070864"/>
            <a:ext cx="4593336" cy="1087671"/>
            <a:chOff x="3026664" y="1070864"/>
            <a:chExt cx="4593336" cy="1087671"/>
          </a:xfrm>
        </p:grpSpPr>
        <p:sp>
          <p:nvSpPr>
            <p:cNvPr id="14" name="Rectangle 3">
              <a:extLst>
                <a:ext uri="{FF2B5EF4-FFF2-40B4-BE49-F238E27FC236}">
                  <a16:creationId xmlns:a16="http://schemas.microsoft.com/office/drawing/2014/main" id="{DF9A043B-1CF2-4357-990E-9DED2ADB54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1070864"/>
              <a:ext cx="45720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Umgang mit sich selbst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15" name="Rectangle 7">
              <a:extLst>
                <a:ext uri="{FF2B5EF4-FFF2-40B4-BE49-F238E27FC236}">
                  <a16:creationId xmlns:a16="http://schemas.microsoft.com/office/drawing/2014/main" id="{6208779B-BDD2-4E2C-BF80-901FAF77B7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664" y="1635315"/>
              <a:ext cx="417271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Umgang mit anderen</a:t>
              </a:r>
              <a:endParaRPr lang="de-DE" altLang="de-DE" sz="2800" dirty="0">
                <a:latin typeface="+mj-lt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ADE86BDC-E855-4168-B306-FBC8A2BBC00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31" t="5555" r="6043" b="12401"/>
          <a:stretch/>
        </p:blipFill>
        <p:spPr>
          <a:xfrm>
            <a:off x="911353" y="4001579"/>
            <a:ext cx="1679447" cy="1698772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D69CA67D-868A-4514-BB79-E1CF8B7458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3" r="1374" b="9884"/>
          <a:stretch/>
        </p:blipFill>
        <p:spPr>
          <a:xfrm>
            <a:off x="9098280" y="2001192"/>
            <a:ext cx="1960749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>
            <a:extLst>
              <a:ext uri="{FF2B5EF4-FFF2-40B4-BE49-F238E27FC236}">
                <a16:creationId xmlns:a16="http://schemas.microsoft.com/office/drawing/2014/main" id="{96706410-E266-46E0-9EFF-8B0664D6E2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43100" y="336187"/>
            <a:ext cx="83058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3200" b="1" u="sng" dirty="0">
                <a:latin typeface="+mj-lt"/>
              </a:rPr>
              <a:t>Kenntnisse, Fähigkeiten und Fertigkeiten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A1055174-D511-4DA7-9970-1E9578480349}"/>
              </a:ext>
            </a:extLst>
          </p:cNvPr>
          <p:cNvGrpSpPr/>
          <p:nvPr/>
        </p:nvGrpSpPr>
        <p:grpSpPr>
          <a:xfrm>
            <a:off x="3124200" y="1038881"/>
            <a:ext cx="3529584" cy="1650348"/>
            <a:chOff x="3124200" y="1038881"/>
            <a:chExt cx="3529584" cy="1650348"/>
          </a:xfrm>
        </p:grpSpPr>
        <p:sp>
          <p:nvSpPr>
            <p:cNvPr id="14342" name="Rectangle 6">
              <a:extLst>
                <a:ext uri="{FF2B5EF4-FFF2-40B4-BE49-F238E27FC236}">
                  <a16:creationId xmlns:a16="http://schemas.microsoft.com/office/drawing/2014/main" id="{2DEFA48A-3D86-4CAC-9C95-9E1CCBD795A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038881"/>
              <a:ext cx="297180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Lernverhalten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14343" name="Rectangle 7">
              <a:extLst>
                <a:ext uri="{FF2B5EF4-FFF2-40B4-BE49-F238E27FC236}">
                  <a16:creationId xmlns:a16="http://schemas.microsoft.com/office/drawing/2014/main" id="{C6BAF6AB-9A77-4EBA-B22D-EE7A2ACC7C5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1606552"/>
              <a:ext cx="303580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Merkfähigkeit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14349" name="Rectangle 13">
              <a:extLst>
                <a:ext uri="{FF2B5EF4-FFF2-40B4-BE49-F238E27FC236}">
                  <a16:creationId xmlns:a16="http://schemas.microsoft.com/office/drawing/2014/main" id="{F599C67E-836E-4737-9C72-F099E5B0E0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2170116"/>
              <a:ext cx="3529584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Logisches Denken</a:t>
              </a:r>
              <a:endParaRPr lang="de-DE" altLang="de-DE" sz="2800" dirty="0">
                <a:latin typeface="+mj-lt"/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68BBA7BC-0C13-4D1F-9D10-D8336FA75909}"/>
              </a:ext>
            </a:extLst>
          </p:cNvPr>
          <p:cNvGrpSpPr/>
          <p:nvPr/>
        </p:nvGrpSpPr>
        <p:grpSpPr>
          <a:xfrm>
            <a:off x="2129028" y="3042333"/>
            <a:ext cx="7933944" cy="3208098"/>
            <a:chOff x="2974848" y="2733680"/>
            <a:chExt cx="7933944" cy="3208098"/>
          </a:xfrm>
        </p:grpSpPr>
        <p:sp>
          <p:nvSpPr>
            <p:cNvPr id="14341" name="Rectangle 5">
              <a:extLst>
                <a:ext uri="{FF2B5EF4-FFF2-40B4-BE49-F238E27FC236}">
                  <a16:creationId xmlns:a16="http://schemas.microsoft.com/office/drawing/2014/main" id="{78A34A2D-1094-4D91-BA55-3B795523D8D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48000" y="2733680"/>
              <a:ext cx="106070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1400" b="1" u="sng" dirty="0">
                  <a:latin typeface="+mj-lt"/>
                  <a:cs typeface="Arial" panose="020B0604020202020204" pitchFamily="34" charset="0"/>
                </a:rPr>
                <a:t>Beispiele</a:t>
              </a:r>
              <a:r>
                <a:rPr lang="de-DE" altLang="de-DE" sz="1400" u="sng" dirty="0">
                  <a:latin typeface="+mj-lt"/>
                </a:rPr>
                <a:t>:</a:t>
              </a:r>
            </a:p>
          </p:txBody>
        </p:sp>
        <p:sp>
          <p:nvSpPr>
            <p:cNvPr id="14344" name="Rectangle 8">
              <a:extLst>
                <a:ext uri="{FF2B5EF4-FFF2-40B4-BE49-F238E27FC236}">
                  <a16:creationId xmlns:a16="http://schemas.microsoft.com/office/drawing/2014/main" id="{EBC55559-D8BC-4CB2-81A0-6ADB7868E1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664" y="3081152"/>
              <a:ext cx="62666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auf ein Spiel konzentrieren, mit Erfolg </a:t>
              </a:r>
              <a:r>
                <a:rPr lang="de-DE" altLang="de-DE" sz="1600" b="1" dirty="0">
                  <a:latin typeface="+mj-lt"/>
                  <a:cs typeface="Arial" panose="020B0604020202020204" pitchFamily="34" charset="0"/>
                </a:rPr>
                <a:t>und</a:t>
              </a: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 Misserfolg umgehen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4345" name="Rectangle 9">
              <a:extLst>
                <a:ext uri="{FF2B5EF4-FFF2-40B4-BE49-F238E27FC236}">
                  <a16:creationId xmlns:a16="http://schemas.microsoft.com/office/drawing/2014/main" id="{AA54415C-C20F-4B7B-BEAE-C502816A01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664" y="3462470"/>
              <a:ext cx="408127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Gedichte, Lieder lernen, Memory spielen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4346" name="Rectangle 10">
              <a:extLst>
                <a:ext uri="{FF2B5EF4-FFF2-40B4-BE49-F238E27FC236}">
                  <a16:creationId xmlns:a16="http://schemas.microsoft.com/office/drawing/2014/main" id="{6719EDAA-0113-4898-B68A-AE1C30DCAC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664" y="3839187"/>
              <a:ext cx="369722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den Sinn von Geschichten verstehen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4347" name="Rectangle 11">
              <a:extLst>
                <a:ext uri="{FF2B5EF4-FFF2-40B4-BE49-F238E27FC236}">
                  <a16:creationId xmlns:a16="http://schemas.microsoft.com/office/drawing/2014/main" id="{358C55A2-C8F6-4F4F-983C-4949FB19869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6664" y="4215904"/>
              <a:ext cx="6345936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die Reihenfolge von Schritten beschreiben, die zu etwas führen</a:t>
              </a:r>
            </a:p>
          </p:txBody>
        </p:sp>
        <p:sp>
          <p:nvSpPr>
            <p:cNvPr id="14348" name="Rectangle 12">
              <a:extLst>
                <a:ext uri="{FF2B5EF4-FFF2-40B4-BE49-F238E27FC236}">
                  <a16:creationId xmlns:a16="http://schemas.microsoft.com/office/drawing/2014/main" id="{F274C7BA-E393-44A3-9ACE-FFC2C0F138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328" y="4590875"/>
              <a:ext cx="5809488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Farben, Formen und Mengen unterscheiden und benennen</a:t>
              </a:r>
            </a:p>
          </p:txBody>
        </p:sp>
        <p:sp>
          <p:nvSpPr>
            <p:cNvPr id="12" name="Rectangle 12">
              <a:extLst>
                <a:ext uri="{FF2B5EF4-FFF2-40B4-BE49-F238E27FC236}">
                  <a16:creationId xmlns:a16="http://schemas.microsoft.com/office/drawing/2014/main" id="{CA90C783-6AA9-4607-9D96-703422AEE26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4848" y="5603224"/>
              <a:ext cx="309067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Sich fokussiert etwas widmen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209DBD66-A202-485B-962B-195DB4485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05328" y="4973939"/>
              <a:ext cx="7903464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Achtsamer Umgang (mit persönlichen Gegenständen, Gegenständen von anderen, Ordnung halten, …)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47175571-DE40-4044-A3CE-62BDF9C7DC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1261201"/>
            <a:ext cx="1752048" cy="144000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F5BFBA1C-FBC6-45F0-BEF5-EBFFDEB18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8680" y="1227313"/>
            <a:ext cx="3121152" cy="134112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>
            <a:extLst>
              <a:ext uri="{FF2B5EF4-FFF2-40B4-BE49-F238E27FC236}">
                <a16:creationId xmlns:a16="http://schemas.microsoft.com/office/drawing/2014/main" id="{5A477DB1-326D-4C81-B24E-E28BFD2380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8696" y="263524"/>
            <a:ext cx="642518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3200" b="1" u="sng" dirty="0">
                <a:latin typeface="+mj-lt"/>
                <a:cs typeface="Arial" panose="020B0604020202020204" pitchFamily="34" charset="0"/>
              </a:rPr>
              <a:t>Sprachliche Ausdrucksfähigkeit</a:t>
            </a:r>
            <a:r>
              <a:rPr lang="de-DE" altLang="de-DE" sz="900" dirty="0">
                <a:latin typeface="+mj-lt"/>
              </a:rPr>
              <a:t> </a:t>
            </a:r>
            <a:endParaRPr lang="de-DE" altLang="de-DE" dirty="0">
              <a:latin typeface="+mj-lt"/>
            </a:endParaRPr>
          </a:p>
        </p:txBody>
      </p:sp>
      <p:sp>
        <p:nvSpPr>
          <p:cNvPr id="7172" name="Rectangle 4">
            <a:extLst>
              <a:ext uri="{FF2B5EF4-FFF2-40B4-BE49-F238E27FC236}">
                <a16:creationId xmlns:a16="http://schemas.microsoft.com/office/drawing/2014/main" id="{037C09D5-81D8-49AF-99BA-E27088633A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6248401"/>
            <a:ext cx="7162800" cy="346075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de-DE" altLang="de-DE" sz="1600" b="1" dirty="0">
                <a:solidFill>
                  <a:srgbClr val="FF0000"/>
                </a:solidFill>
                <a:latin typeface="+mj-lt"/>
                <a:cs typeface="Arial" panose="020B0604020202020204" pitchFamily="34" charset="0"/>
              </a:rPr>
              <a:t>Für eine deutliche Artikulation sind die Erwachsenen große Vorbilder.</a:t>
            </a:r>
            <a:r>
              <a:rPr lang="de-DE" altLang="de-DE" sz="1600" dirty="0">
                <a:latin typeface="+mj-lt"/>
              </a:rPr>
              <a:t> 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F2A6BE23-6514-4740-982B-3CAB788DD061}"/>
              </a:ext>
            </a:extLst>
          </p:cNvPr>
          <p:cNvGrpSpPr/>
          <p:nvPr/>
        </p:nvGrpSpPr>
        <p:grpSpPr>
          <a:xfrm>
            <a:off x="3228660" y="881390"/>
            <a:ext cx="5246976" cy="2217041"/>
            <a:chOff x="3228660" y="881390"/>
            <a:chExt cx="5246976" cy="2217041"/>
          </a:xfrm>
        </p:grpSpPr>
        <p:sp>
          <p:nvSpPr>
            <p:cNvPr id="7170" name="Rectangle 2">
              <a:extLst>
                <a:ext uri="{FF2B5EF4-FFF2-40B4-BE49-F238E27FC236}">
                  <a16:creationId xmlns:a16="http://schemas.microsoft.com/office/drawing/2014/main" id="{9E77272C-E8E3-46AD-8284-BDCD6863C14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800" y="881390"/>
              <a:ext cx="421233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deutliche Aussprache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7176" name="Rectangle 8">
              <a:extLst>
                <a:ext uri="{FF2B5EF4-FFF2-40B4-BE49-F238E27FC236}">
                  <a16:creationId xmlns:a16="http://schemas.microsoft.com/office/drawing/2014/main" id="{57328A56-5647-4C99-9B59-E17B77CB10B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7800" y="1447382"/>
              <a:ext cx="402945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richtige Satzbildung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7177" name="Rectangle 9">
              <a:extLst>
                <a:ext uri="{FF2B5EF4-FFF2-40B4-BE49-F238E27FC236}">
                  <a16:creationId xmlns:a16="http://schemas.microsoft.com/office/drawing/2014/main" id="{0A08C0BA-30E2-432C-A458-7B8727F5AF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8296" y="2014855"/>
              <a:ext cx="260299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Wortschatz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7178" name="Rectangle 10">
              <a:extLst>
                <a:ext uri="{FF2B5EF4-FFF2-40B4-BE49-F238E27FC236}">
                  <a16:creationId xmlns:a16="http://schemas.microsoft.com/office/drawing/2014/main" id="{87BA2BF6-E073-4319-A4A9-90B40E5546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8660" y="2575211"/>
              <a:ext cx="5246976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</a:t>
              </a:r>
              <a:r>
                <a:rPr lang="de-DE" altLang="de-DE" sz="2800" b="1" dirty="0">
                  <a:latin typeface="+mj-lt"/>
                  <a:cs typeface="Arial" panose="020B0604020202020204" pitchFamily="34" charset="0"/>
                </a:rPr>
                <a:t>Sprechen in ganzen Sätzen</a:t>
              </a:r>
              <a:endParaRPr lang="de-DE" altLang="de-DE" sz="2800" b="1" dirty="0">
                <a:latin typeface="+mj-lt"/>
              </a:endParaRPr>
            </a:p>
          </p:txBody>
        </p:sp>
      </p:grpSp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287EC7D3-F727-4EC2-B5CF-6BC023B7A4B3}"/>
              </a:ext>
            </a:extLst>
          </p:cNvPr>
          <p:cNvGrpSpPr/>
          <p:nvPr/>
        </p:nvGrpSpPr>
        <p:grpSpPr>
          <a:xfrm>
            <a:off x="3195144" y="3213160"/>
            <a:ext cx="6073812" cy="2698690"/>
            <a:chOff x="3195144" y="3213160"/>
            <a:chExt cx="6073812" cy="2698690"/>
          </a:xfrm>
        </p:grpSpPr>
        <p:sp>
          <p:nvSpPr>
            <p:cNvPr id="7173" name="Rectangle 5">
              <a:extLst>
                <a:ext uri="{FF2B5EF4-FFF2-40B4-BE49-F238E27FC236}">
                  <a16:creationId xmlns:a16="http://schemas.microsoft.com/office/drawing/2014/main" id="{50E1E63F-4648-42DF-89EE-66ED0C9032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404" y="3213160"/>
              <a:ext cx="1054608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1400" b="1" u="sng" dirty="0">
                  <a:latin typeface="+mj-lt"/>
                  <a:cs typeface="Arial" panose="020B0604020202020204" pitchFamily="34" charset="0"/>
                </a:rPr>
                <a:t>Beispiele:</a:t>
              </a:r>
            </a:p>
          </p:txBody>
        </p:sp>
        <p:sp>
          <p:nvSpPr>
            <p:cNvPr id="7174" name="Rectangle 6">
              <a:extLst>
                <a:ext uri="{FF2B5EF4-FFF2-40B4-BE49-F238E27FC236}">
                  <a16:creationId xmlns:a16="http://schemas.microsoft.com/office/drawing/2014/main" id="{118F1075-EF02-46B9-BEB7-0F3ACF3D5A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404" y="3981730"/>
              <a:ext cx="2325624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</a:rPr>
                <a:t>Geschichten erzählen</a:t>
              </a:r>
            </a:p>
          </p:txBody>
        </p:sp>
        <p:sp>
          <p:nvSpPr>
            <p:cNvPr id="7179" name="Rectangle 11">
              <a:extLst>
                <a:ext uri="{FF2B5EF4-FFF2-40B4-BE49-F238E27FC236}">
                  <a16:creationId xmlns:a16="http://schemas.microsoft.com/office/drawing/2014/main" id="{88D843B0-7208-4C46-B7ED-2312D7435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23404" y="3577712"/>
              <a:ext cx="604555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</a:rPr>
                <a:t>Erzählen lassen, </a:t>
              </a: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weitererzählen lassen, nacherzählen lassen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7182" name="Rectangle 14">
              <a:extLst>
                <a:ext uri="{FF2B5EF4-FFF2-40B4-BE49-F238E27FC236}">
                  <a16:creationId xmlns:a16="http://schemas.microsoft.com/office/drawing/2014/main" id="{B94B2B0E-C376-4F05-9051-CFD33790417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95144" y="5575300"/>
              <a:ext cx="137464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Rollenspiele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7183" name="Rectangle 15">
              <a:extLst>
                <a:ext uri="{FF2B5EF4-FFF2-40B4-BE49-F238E27FC236}">
                  <a16:creationId xmlns:a16="http://schemas.microsoft.com/office/drawing/2014/main" id="{B0191864-F62E-43E6-A3DB-700866D23A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39484" y="4380658"/>
              <a:ext cx="14478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viel vorlesen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7184" name="Rectangle 16">
              <a:extLst>
                <a:ext uri="{FF2B5EF4-FFF2-40B4-BE49-F238E27FC236}">
                  <a16:creationId xmlns:a16="http://schemas.microsoft.com/office/drawing/2014/main" id="{D22CE8E2-49EA-4771-858A-BFF4684020C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384" y="4779586"/>
              <a:ext cx="2971800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viele gemeinsame Gespräche </a:t>
              </a:r>
            </a:p>
          </p:txBody>
        </p:sp>
        <p:sp>
          <p:nvSpPr>
            <p:cNvPr id="7185" name="Rectangle 17">
              <a:extLst>
                <a:ext uri="{FF2B5EF4-FFF2-40B4-BE49-F238E27FC236}">
                  <a16:creationId xmlns:a16="http://schemas.microsoft.com/office/drawing/2014/main" id="{C782F3D5-B63E-4558-B69E-CE67987C3B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01384" y="5178445"/>
              <a:ext cx="16946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 philosophieren</a:t>
              </a:r>
            </a:p>
          </p:txBody>
        </p:sp>
      </p:grpSp>
      <p:pic>
        <p:nvPicPr>
          <p:cNvPr id="4" name="Grafik 3">
            <a:extLst>
              <a:ext uri="{FF2B5EF4-FFF2-40B4-BE49-F238E27FC236}">
                <a16:creationId xmlns:a16="http://schemas.microsoft.com/office/drawing/2014/main" id="{36C68E74-67BB-417B-AE67-970443F19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1"/>
          <a:stretch/>
        </p:blipFill>
        <p:spPr>
          <a:xfrm>
            <a:off x="714600" y="1826706"/>
            <a:ext cx="1843579" cy="14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6A7470D8-5B67-4E02-8340-5832596B33E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36" r="17826"/>
          <a:stretch/>
        </p:blipFill>
        <p:spPr>
          <a:xfrm>
            <a:off x="9789257" y="2460723"/>
            <a:ext cx="2402743" cy="144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 autoUpdateAnimBg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>
            <a:extLst>
              <a:ext uri="{FF2B5EF4-FFF2-40B4-BE49-F238E27FC236}">
                <a16:creationId xmlns:a16="http://schemas.microsoft.com/office/drawing/2014/main" id="{F0969790-FBD3-48E2-AC22-501C33B47C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5100" y="162019"/>
            <a:ext cx="6196584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3200" b="1" u="sng" dirty="0">
                <a:latin typeface="+mj-lt"/>
              </a:rPr>
              <a:t>Interesse und Lust am Lernen</a:t>
            </a:r>
          </a:p>
        </p:txBody>
      </p:sp>
      <p:grpSp>
        <p:nvGrpSpPr>
          <p:cNvPr id="2" name="Gruppieren 1">
            <a:extLst>
              <a:ext uri="{FF2B5EF4-FFF2-40B4-BE49-F238E27FC236}">
                <a16:creationId xmlns:a16="http://schemas.microsoft.com/office/drawing/2014/main" id="{D8CE5905-917E-472B-A543-13BE1CAEE54D}"/>
              </a:ext>
            </a:extLst>
          </p:cNvPr>
          <p:cNvGrpSpPr/>
          <p:nvPr/>
        </p:nvGrpSpPr>
        <p:grpSpPr>
          <a:xfrm>
            <a:off x="3276600" y="787736"/>
            <a:ext cx="6626352" cy="2151700"/>
            <a:chOff x="3276600" y="787736"/>
            <a:chExt cx="6626352" cy="2151700"/>
          </a:xfrm>
        </p:grpSpPr>
        <p:sp>
          <p:nvSpPr>
            <p:cNvPr id="3074" name="Rectangle 2">
              <a:extLst>
                <a:ext uri="{FF2B5EF4-FFF2-40B4-BE49-F238E27FC236}">
                  <a16:creationId xmlns:a16="http://schemas.microsoft.com/office/drawing/2014/main" id="{AF62731B-93CD-4E67-A986-4A7B58BD791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787736"/>
              <a:ext cx="66263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Interesse, Neugier, Fragen stellen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3082" name="Rectangle 10">
              <a:extLst>
                <a:ext uri="{FF2B5EF4-FFF2-40B4-BE49-F238E27FC236}">
                  <a16:creationId xmlns:a16="http://schemas.microsoft.com/office/drawing/2014/main" id="{167936E2-7A52-4DEF-BB86-7052792D99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1346368"/>
              <a:ext cx="505358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Anstrengungsbereitschaft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3083" name="Rectangle 11">
              <a:extLst>
                <a:ext uri="{FF2B5EF4-FFF2-40B4-BE49-F238E27FC236}">
                  <a16:creationId xmlns:a16="http://schemas.microsoft.com/office/drawing/2014/main" id="{84D8D3E2-19B1-46D1-A238-B28819CBCE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1905000"/>
              <a:ext cx="214579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Ausdauer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3084" name="Rectangle 12">
              <a:extLst>
                <a:ext uri="{FF2B5EF4-FFF2-40B4-BE49-F238E27FC236}">
                  <a16:creationId xmlns:a16="http://schemas.microsoft.com/office/drawing/2014/main" id="{CC2B5B19-9A1A-4736-A44C-AC894921CD5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416216"/>
              <a:ext cx="29047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</a:t>
              </a:r>
              <a:r>
                <a:rPr lang="de-DE" altLang="de-DE" sz="2800" b="1" dirty="0">
                  <a:latin typeface="+mj-lt"/>
                  <a:cs typeface="Arial" panose="020B0604020202020204" pitchFamily="34" charset="0"/>
                </a:rPr>
                <a:t>Konzentration</a:t>
              </a:r>
              <a:endParaRPr lang="de-DE" altLang="de-DE" sz="2800" b="1" dirty="0">
                <a:latin typeface="+mj-lt"/>
              </a:endParaRPr>
            </a:p>
          </p:txBody>
        </p:sp>
      </p:grp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DBE83EC1-B20A-45ED-A55F-F45546E9BCD0}"/>
              </a:ext>
            </a:extLst>
          </p:cNvPr>
          <p:cNvGrpSpPr/>
          <p:nvPr/>
        </p:nvGrpSpPr>
        <p:grpSpPr>
          <a:xfrm>
            <a:off x="3112008" y="3005497"/>
            <a:ext cx="5955792" cy="2998615"/>
            <a:chOff x="3112008" y="3005497"/>
            <a:chExt cx="5955792" cy="2998615"/>
          </a:xfrm>
        </p:grpSpPr>
        <p:sp>
          <p:nvSpPr>
            <p:cNvPr id="3077" name="Rectangle 5">
              <a:extLst>
                <a:ext uri="{FF2B5EF4-FFF2-40B4-BE49-F238E27FC236}">
                  <a16:creationId xmlns:a16="http://schemas.microsoft.com/office/drawing/2014/main" id="{06E906FB-FAAE-404B-87E3-747BE0C6BB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005497"/>
              <a:ext cx="10911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1400" b="1" u="sng" dirty="0">
                  <a:latin typeface="+mj-lt"/>
                  <a:cs typeface="Arial" panose="020B0604020202020204" pitchFamily="34" charset="0"/>
                </a:rPr>
                <a:t>Beispiele</a:t>
              </a:r>
              <a:r>
                <a:rPr lang="de-DE" altLang="de-DE" sz="1400" u="sng" dirty="0">
                  <a:latin typeface="+mj-lt"/>
                </a:rPr>
                <a:t>:</a:t>
              </a:r>
            </a:p>
          </p:txBody>
        </p:sp>
        <p:sp>
          <p:nvSpPr>
            <p:cNvPr id="3078" name="Rectangle 6">
              <a:extLst>
                <a:ext uri="{FF2B5EF4-FFF2-40B4-BE49-F238E27FC236}">
                  <a16:creationId xmlns:a16="http://schemas.microsoft.com/office/drawing/2014/main" id="{F0A07BD4-ACEB-4A1D-85BF-B2A8BC5E4B5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359109"/>
              <a:ext cx="594360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</a:rPr>
                <a:t>Natur beobachten, Umgebung erkunden, ins Museum gehen</a:t>
              </a:r>
            </a:p>
          </p:txBody>
        </p:sp>
        <p:sp>
          <p:nvSpPr>
            <p:cNvPr id="3088" name="Rectangle 16">
              <a:extLst>
                <a:ext uri="{FF2B5EF4-FFF2-40B4-BE49-F238E27FC236}">
                  <a16:creationId xmlns:a16="http://schemas.microsoft.com/office/drawing/2014/main" id="{D653E757-A7EA-43A1-BD65-08AC599DA4C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110970"/>
              <a:ext cx="2298192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Aufgaben übertragen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3085" name="Rectangle 13">
              <a:extLst>
                <a:ext uri="{FF2B5EF4-FFF2-40B4-BE49-F238E27FC236}">
                  <a16:creationId xmlns:a16="http://schemas.microsoft.com/office/drawing/2014/main" id="{A715AC75-EB2F-44FF-9F1D-B32D0A565C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729970"/>
              <a:ext cx="171297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</a:rPr>
                <a:t>erzählen lassen</a:t>
              </a:r>
            </a:p>
          </p:txBody>
        </p:sp>
        <p:sp>
          <p:nvSpPr>
            <p:cNvPr id="3090" name="Rectangle 18">
              <a:extLst>
                <a:ext uri="{FF2B5EF4-FFF2-40B4-BE49-F238E27FC236}">
                  <a16:creationId xmlns:a16="http://schemas.microsoft.com/office/drawing/2014/main" id="{803DC576-1180-4492-B0C0-4F4CDD38AE7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500118"/>
              <a:ext cx="448360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etwas zu Ende bringen, das “WARTEN“ üben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3091" name="Rectangle 19">
              <a:extLst>
                <a:ext uri="{FF2B5EF4-FFF2-40B4-BE49-F238E27FC236}">
                  <a16:creationId xmlns:a16="http://schemas.microsoft.com/office/drawing/2014/main" id="{43DCE76A-7F8C-4AAF-944B-7C7C1F4E1C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008" y="4889266"/>
              <a:ext cx="425500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geregelte Tagesabläufe, familiäre Rituale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3092" name="Rectangle 20">
              <a:extLst>
                <a:ext uri="{FF2B5EF4-FFF2-40B4-BE49-F238E27FC236}">
                  <a16:creationId xmlns:a16="http://schemas.microsoft.com/office/drawing/2014/main" id="{9802642D-6815-4DDE-8124-89474899373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008" y="5278414"/>
              <a:ext cx="2151888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Das “Zuhören“ üben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3093" name="Rectangle 21">
              <a:extLst>
                <a:ext uri="{FF2B5EF4-FFF2-40B4-BE49-F238E27FC236}">
                  <a16:creationId xmlns:a16="http://schemas.microsoft.com/office/drawing/2014/main" id="{3F76558E-8AEA-41E9-B77F-E67404F0A2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12008" y="5667562"/>
              <a:ext cx="318516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Spiele zum Gedächtnistraining</a:t>
              </a: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98F6FCCA-BFDC-4B24-B3F9-442D46FF46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" y="1114532"/>
            <a:ext cx="1865376" cy="17769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6047A35-E01C-4C30-9663-5FA761B4034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95"/>
          <a:stretch/>
        </p:blipFill>
        <p:spPr>
          <a:xfrm>
            <a:off x="9067800" y="4456737"/>
            <a:ext cx="1444967" cy="1440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Rectangle 4">
            <a:extLst>
              <a:ext uri="{FF2B5EF4-FFF2-40B4-BE49-F238E27FC236}">
                <a16:creationId xmlns:a16="http://schemas.microsoft.com/office/drawing/2014/main" id="{437E8823-C8BD-40D8-95ED-0490E9379D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68040" y="84137"/>
            <a:ext cx="545592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 altLang="de-DE" sz="3200" b="1" u="sng" dirty="0">
                <a:latin typeface="+mj-lt"/>
              </a:rPr>
              <a:t>Seelische Voraussetzungen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7478185F-6F64-4E6F-A226-C989F2D197EB}"/>
              </a:ext>
            </a:extLst>
          </p:cNvPr>
          <p:cNvGrpSpPr/>
          <p:nvPr/>
        </p:nvGrpSpPr>
        <p:grpSpPr>
          <a:xfrm>
            <a:off x="3276600" y="739775"/>
            <a:ext cx="6699504" cy="2898585"/>
            <a:chOff x="3276600" y="739775"/>
            <a:chExt cx="6699504" cy="2898585"/>
          </a:xfrm>
        </p:grpSpPr>
        <p:sp>
          <p:nvSpPr>
            <p:cNvPr id="12291" name="Rectangle 3">
              <a:extLst>
                <a:ext uri="{FF2B5EF4-FFF2-40B4-BE49-F238E27FC236}">
                  <a16:creationId xmlns:a16="http://schemas.microsoft.com/office/drawing/2014/main" id="{3A7786C9-049F-4DAB-8092-3D79C83643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739775"/>
              <a:ext cx="669950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Selbstsicherheit, Selbstständigkeit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12294" name="Rectangle 6">
              <a:extLst>
                <a:ext uri="{FF2B5EF4-FFF2-40B4-BE49-F238E27FC236}">
                  <a16:creationId xmlns:a16="http://schemas.microsoft.com/office/drawing/2014/main" id="{44022977-188D-453E-9481-E2F8F9EF287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1338411"/>
              <a:ext cx="2904744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Belastbarkeit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12295" name="Rectangle 7">
              <a:extLst>
                <a:ext uri="{FF2B5EF4-FFF2-40B4-BE49-F238E27FC236}">
                  <a16:creationId xmlns:a16="http://schemas.microsoft.com/office/drawing/2014/main" id="{FE8B70DE-6359-4176-8C8E-160FE6D51BB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1933817"/>
              <a:ext cx="6077712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Bedürfnisse aufschieben können</a:t>
              </a:r>
              <a:endParaRPr lang="de-DE" altLang="de-DE" sz="2800" dirty="0">
                <a:latin typeface="+mj-lt"/>
              </a:endParaRPr>
            </a:p>
          </p:txBody>
        </p:sp>
        <p:sp>
          <p:nvSpPr>
            <p:cNvPr id="12296" name="Rectangle 8">
              <a:extLst>
                <a:ext uri="{FF2B5EF4-FFF2-40B4-BE49-F238E27FC236}">
                  <a16:creationId xmlns:a16="http://schemas.microsoft.com/office/drawing/2014/main" id="{9B0BA125-4273-4501-9BB0-94AEDBA79AA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2524681"/>
              <a:ext cx="4111752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</a:t>
              </a:r>
              <a:r>
                <a:rPr lang="de-DE" altLang="de-DE" sz="2800" b="1" dirty="0">
                  <a:latin typeface="+mj-lt"/>
                  <a:cs typeface="Arial" panose="020B0604020202020204" pitchFamily="34" charset="0"/>
                </a:rPr>
                <a:t>Frustrationstoleranz</a:t>
              </a:r>
              <a:endParaRPr lang="de-DE" altLang="de-DE" sz="2800" b="1" dirty="0">
                <a:latin typeface="+mj-lt"/>
              </a:endParaRPr>
            </a:p>
          </p:txBody>
        </p:sp>
        <p:sp>
          <p:nvSpPr>
            <p:cNvPr id="12303" name="Rectangle 15">
              <a:extLst>
                <a:ext uri="{FF2B5EF4-FFF2-40B4-BE49-F238E27FC236}">
                  <a16:creationId xmlns:a16="http://schemas.microsoft.com/office/drawing/2014/main" id="{438C146F-A57B-4EB7-82A5-9E97E14E01D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76600" y="3115140"/>
              <a:ext cx="3489960" cy="5232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2800" b="1" dirty="0">
                  <a:latin typeface="+mj-lt"/>
                </a:rPr>
                <a:t>- </a:t>
              </a:r>
              <a:r>
                <a:rPr lang="de-DE" altLang="de-DE" sz="2800" b="1" dirty="0">
                  <a:latin typeface="+mj-lt"/>
                  <a:cs typeface="Arial" panose="020B0604020202020204" pitchFamily="34" charset="0"/>
                </a:rPr>
                <a:t>Gruppenfähigkeit</a:t>
              </a:r>
              <a:endParaRPr lang="de-DE" altLang="de-DE" sz="2800" b="1" dirty="0">
                <a:latin typeface="+mj-lt"/>
              </a:endParaRPr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B737E24-E048-4330-93D5-86A54A707652}"/>
              </a:ext>
            </a:extLst>
          </p:cNvPr>
          <p:cNvGrpSpPr/>
          <p:nvPr/>
        </p:nvGrpSpPr>
        <p:grpSpPr>
          <a:xfrm>
            <a:off x="3023616" y="3772572"/>
            <a:ext cx="7958328" cy="2613777"/>
            <a:chOff x="3124200" y="3705599"/>
            <a:chExt cx="7958328" cy="2613777"/>
          </a:xfrm>
        </p:grpSpPr>
        <p:sp>
          <p:nvSpPr>
            <p:cNvPr id="12293" name="Rectangle 5">
              <a:extLst>
                <a:ext uri="{FF2B5EF4-FFF2-40B4-BE49-F238E27FC236}">
                  <a16:creationId xmlns:a16="http://schemas.microsoft.com/office/drawing/2014/main" id="{EC3CB57D-EEC1-42FE-ADBE-7D8B50854C4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3705599"/>
              <a:ext cx="1014984" cy="304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r>
                <a:rPr lang="de-DE" altLang="de-DE" sz="1400" b="1" u="sng" dirty="0">
                  <a:latin typeface="+mj-lt"/>
                  <a:cs typeface="Arial" panose="020B0604020202020204" pitchFamily="34" charset="0"/>
                </a:rPr>
                <a:t>Beispiele</a:t>
              </a:r>
              <a:r>
                <a:rPr lang="de-DE" altLang="de-DE" sz="1400" u="sng" dirty="0">
                  <a:latin typeface="+mj-lt"/>
                </a:rPr>
                <a:t>:</a:t>
              </a:r>
            </a:p>
          </p:txBody>
        </p:sp>
        <p:sp>
          <p:nvSpPr>
            <p:cNvPr id="12297" name="Rectangle 9">
              <a:extLst>
                <a:ext uri="{FF2B5EF4-FFF2-40B4-BE49-F238E27FC236}">
                  <a16:creationId xmlns:a16="http://schemas.microsoft.com/office/drawing/2014/main" id="{59634DFD-DB2C-49B1-AFFB-79083FACAF2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089961"/>
              <a:ext cx="3057144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sich allein anziehen, waschen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2299" name="Rectangle 11">
              <a:extLst>
                <a:ext uri="{FF2B5EF4-FFF2-40B4-BE49-F238E27FC236}">
                  <a16:creationId xmlns:a16="http://schemas.microsoft.com/office/drawing/2014/main" id="{F152F7F2-FBB9-407E-A3D9-A758CC227A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734601"/>
              <a:ext cx="7958328" cy="584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dem Kind nicht alles Unangenehme (schwere oder herausfordernde) abnehmen, dem Kind die Chance geben, es alleine zu schaffen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2300" name="Rectangle 12">
              <a:extLst>
                <a:ext uri="{FF2B5EF4-FFF2-40B4-BE49-F238E27FC236}">
                  <a16:creationId xmlns:a16="http://schemas.microsoft.com/office/drawing/2014/main" id="{4EE7EF47-2F01-482A-9878-D4F7B2505BE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5318952"/>
              <a:ext cx="3642360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nicht alle Wünsche sofort erfüllen</a:t>
              </a:r>
              <a:endParaRPr lang="de-DE" altLang="de-DE" sz="1600" dirty="0">
                <a:latin typeface="+mj-lt"/>
              </a:endParaRPr>
            </a:p>
          </p:txBody>
        </p:sp>
        <p:sp>
          <p:nvSpPr>
            <p:cNvPr id="12301" name="Rectangle 13">
              <a:extLst>
                <a:ext uri="{FF2B5EF4-FFF2-40B4-BE49-F238E27FC236}">
                  <a16:creationId xmlns:a16="http://schemas.microsoft.com/office/drawing/2014/main" id="{3F726DCE-31F9-4D37-BC72-FF5DB72FCDE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912281"/>
              <a:ext cx="4447032" cy="3385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mit dem Kind reden, es loben und ermutigen</a:t>
              </a:r>
            </a:p>
          </p:txBody>
        </p:sp>
        <p:sp>
          <p:nvSpPr>
            <p:cNvPr id="15" name="Rectangle 12">
              <a:extLst>
                <a:ext uri="{FF2B5EF4-FFF2-40B4-BE49-F238E27FC236}">
                  <a16:creationId xmlns:a16="http://schemas.microsoft.com/office/drawing/2014/main" id="{E59E7496-B800-46A6-8DD5-8743B8A559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4499822"/>
              <a:ext cx="2718816" cy="3365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buFontTx/>
                <a:buChar char="•"/>
              </a:pPr>
              <a:r>
                <a:rPr lang="de-DE" altLang="de-DE" sz="1600" dirty="0">
                  <a:latin typeface="+mj-lt"/>
                  <a:cs typeface="Arial" panose="020B0604020202020204" pitchFamily="34" charset="0"/>
                </a:rPr>
                <a:t>Interesse am Kind zeigen</a:t>
              </a:r>
              <a:endParaRPr lang="de-DE" altLang="de-DE" sz="1600" dirty="0">
                <a:latin typeface="+mj-lt"/>
              </a:endParaRPr>
            </a:p>
          </p:txBody>
        </p:sp>
      </p:grpSp>
      <p:pic>
        <p:nvPicPr>
          <p:cNvPr id="3" name="Grafik 2">
            <a:extLst>
              <a:ext uri="{FF2B5EF4-FFF2-40B4-BE49-F238E27FC236}">
                <a16:creationId xmlns:a16="http://schemas.microsoft.com/office/drawing/2014/main" id="{B41B13E3-46CD-4254-A26D-DBEDEBFF5C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464" y="1936750"/>
            <a:ext cx="1920000" cy="144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4F474C86-FFB8-40C0-95A3-CC3F2866C4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8" r="51624" b="52000"/>
          <a:stretch/>
        </p:blipFill>
        <p:spPr>
          <a:xfrm>
            <a:off x="8985504" y="3429000"/>
            <a:ext cx="1715745" cy="1440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Rahmen">
  <a:themeElements>
    <a:clrScheme name="Rahmen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Rahmen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Rahm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39D77354-939E-4A26-AE51-B3F9618B14B7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Rahmen</Template>
  <TotalTime>0</TotalTime>
  <Words>445</Words>
  <Application>Microsoft Office PowerPoint</Application>
  <PresentationFormat>Breitbild</PresentationFormat>
  <Paragraphs>121</Paragraphs>
  <Slides>11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7" baseType="lpstr">
      <vt:lpstr>Arial</vt:lpstr>
      <vt:lpstr>Calibri</vt:lpstr>
      <vt:lpstr>Corbel</vt:lpstr>
      <vt:lpstr>Times New Roman</vt:lpstr>
      <vt:lpstr>Wingdings 2</vt:lpstr>
      <vt:lpstr>Rahmen</vt:lpstr>
      <vt:lpstr>Herzlich Willkommen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ENDE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kiga eglingen</dc:creator>
  <cp:lastModifiedBy>Rektor</cp:lastModifiedBy>
  <cp:revision>14</cp:revision>
  <cp:lastPrinted>2023-01-17T13:57:50Z</cp:lastPrinted>
  <dcterms:created xsi:type="dcterms:W3CDTF">2021-11-18T10:27:36Z</dcterms:created>
  <dcterms:modified xsi:type="dcterms:W3CDTF">2023-02-06T10:42:41Z</dcterms:modified>
</cp:coreProperties>
</file>